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54" r:id="rId2"/>
    <p:sldId id="573" r:id="rId3"/>
    <p:sldId id="581" r:id="rId4"/>
    <p:sldId id="574" r:id="rId5"/>
    <p:sldId id="638" r:id="rId6"/>
    <p:sldId id="584" r:id="rId7"/>
    <p:sldId id="585" r:id="rId8"/>
    <p:sldId id="586" r:id="rId9"/>
    <p:sldId id="587" r:id="rId10"/>
    <p:sldId id="594" r:id="rId11"/>
    <p:sldId id="588" r:id="rId12"/>
    <p:sldId id="589" r:id="rId13"/>
    <p:sldId id="616" r:id="rId14"/>
    <p:sldId id="617" r:id="rId15"/>
    <p:sldId id="618" r:id="rId16"/>
    <p:sldId id="637" r:id="rId17"/>
  </p:sldIdLst>
  <p:sldSz cx="9144000" cy="6858000" type="screen4x3"/>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s nikos" initials="nn" lastIdx="0" clrIdx="0">
    <p:extLst>
      <p:ext uri="{19B8F6BF-5375-455C-9EA6-DF929625EA0E}">
        <p15:presenceInfo xmlns:p15="http://schemas.microsoft.com/office/powerpoint/2012/main" xmlns="" userId="bd14712f85cee2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87" autoAdjust="0"/>
    <p:restoredTop sz="97513" autoAdjust="0"/>
  </p:normalViewPr>
  <p:slideViewPr>
    <p:cSldViewPr>
      <p:cViewPr varScale="1">
        <p:scale>
          <a:sx n="89" d="100"/>
          <a:sy n="89" d="100"/>
        </p:scale>
        <p:origin x="-1146" y="-102"/>
      </p:cViewPr>
      <p:guideLst>
        <p:guide orient="horz" pos="2160"/>
        <p:guide pos="2880"/>
      </p:guideLst>
    </p:cSldViewPr>
  </p:slideViewPr>
  <p:outlineViewPr>
    <p:cViewPr>
      <p:scale>
        <a:sx n="33" d="100"/>
        <a:sy n="33" d="100"/>
      </p:scale>
      <p:origin x="246" y="26796"/>
    </p:cViewPr>
  </p:outlineViewPr>
  <p:notesTextViewPr>
    <p:cViewPr>
      <p:scale>
        <a:sx n="1" d="1"/>
        <a:sy n="1" d="1"/>
      </p:scale>
      <p:origin x="0" y="0"/>
    </p:cViewPr>
  </p:notesTextViewPr>
  <p:sorterViewPr>
    <p:cViewPr>
      <p:scale>
        <a:sx n="100" d="100"/>
        <a:sy n="100" d="100"/>
      </p:scale>
      <p:origin x="0" y="31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F7FC5CE-156B-40EC-9438-D8DE0859C486}" type="datetimeFigureOut">
              <a:rPr lang="el-GR" smtClean="0"/>
              <a:pPr/>
              <a:t>21/1/2019</a:t>
            </a:fld>
            <a:endParaRPr lang="el-GR"/>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371285"/>
            <a:ext cx="2918831" cy="493316"/>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5A3781F-CA11-4E51-AE8A-5581E5BBCFA1}" type="slidenum">
              <a:rPr lang="el-GR" smtClean="0"/>
              <a:pPr/>
              <a:t>‹#›</a:t>
            </a:fld>
            <a:endParaRPr lang="el-GR"/>
          </a:p>
        </p:txBody>
      </p:sp>
    </p:spTree>
    <p:extLst>
      <p:ext uri="{BB962C8B-B14F-4D97-AF65-F5344CB8AC3E}">
        <p14:creationId xmlns:p14="http://schemas.microsoft.com/office/powerpoint/2010/main" xmlns="" val="195782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2650" eaLnBrk="0" hangingPunct="0">
              <a:defRPr sz="1200">
                <a:solidFill>
                  <a:schemeClr val="tx1"/>
                </a:solidFill>
                <a:latin typeface="Palatino Linotype" pitchFamily="18" charset="0"/>
              </a:defRPr>
            </a:lvl1pPr>
            <a:lvl2pPr marL="742950" indent="-285750" defTabSz="882650" eaLnBrk="0" hangingPunct="0">
              <a:defRPr sz="1200">
                <a:solidFill>
                  <a:schemeClr val="tx1"/>
                </a:solidFill>
                <a:latin typeface="Palatino Linotype" pitchFamily="18" charset="0"/>
              </a:defRPr>
            </a:lvl2pPr>
            <a:lvl3pPr marL="1143000" indent="-228600" defTabSz="882650" eaLnBrk="0" hangingPunct="0">
              <a:defRPr sz="1200">
                <a:solidFill>
                  <a:schemeClr val="tx1"/>
                </a:solidFill>
                <a:latin typeface="Palatino Linotype" pitchFamily="18" charset="0"/>
              </a:defRPr>
            </a:lvl3pPr>
            <a:lvl4pPr marL="1600200" indent="-228600" defTabSz="882650" eaLnBrk="0" hangingPunct="0">
              <a:defRPr sz="1200">
                <a:solidFill>
                  <a:schemeClr val="tx1"/>
                </a:solidFill>
                <a:latin typeface="Palatino Linotype" pitchFamily="18" charset="0"/>
              </a:defRPr>
            </a:lvl4pPr>
            <a:lvl5pPr marL="2057400" indent="-228600" defTabSz="882650" eaLnBrk="0" hangingPunct="0">
              <a:defRPr sz="1200">
                <a:solidFill>
                  <a:schemeClr val="tx1"/>
                </a:solidFill>
                <a:latin typeface="Palatino Linotype" pitchFamily="18" charset="0"/>
              </a:defRPr>
            </a:lvl5pPr>
            <a:lvl6pPr marL="2514600" indent="-228600" defTabSz="882650" eaLnBrk="0" fontAlgn="base" hangingPunct="0">
              <a:spcBef>
                <a:spcPct val="0"/>
              </a:spcBef>
              <a:spcAft>
                <a:spcPct val="0"/>
              </a:spcAft>
              <a:defRPr sz="1200">
                <a:solidFill>
                  <a:schemeClr val="tx1"/>
                </a:solidFill>
                <a:latin typeface="Palatino Linotype" pitchFamily="18" charset="0"/>
              </a:defRPr>
            </a:lvl6pPr>
            <a:lvl7pPr marL="2971800" indent="-228600" defTabSz="882650" eaLnBrk="0" fontAlgn="base" hangingPunct="0">
              <a:spcBef>
                <a:spcPct val="0"/>
              </a:spcBef>
              <a:spcAft>
                <a:spcPct val="0"/>
              </a:spcAft>
              <a:defRPr sz="1200">
                <a:solidFill>
                  <a:schemeClr val="tx1"/>
                </a:solidFill>
                <a:latin typeface="Palatino Linotype" pitchFamily="18" charset="0"/>
              </a:defRPr>
            </a:lvl7pPr>
            <a:lvl8pPr marL="3429000" indent="-228600" defTabSz="882650" eaLnBrk="0" fontAlgn="base" hangingPunct="0">
              <a:spcBef>
                <a:spcPct val="0"/>
              </a:spcBef>
              <a:spcAft>
                <a:spcPct val="0"/>
              </a:spcAft>
              <a:defRPr sz="1200">
                <a:solidFill>
                  <a:schemeClr val="tx1"/>
                </a:solidFill>
                <a:latin typeface="Palatino Linotype" pitchFamily="18" charset="0"/>
              </a:defRPr>
            </a:lvl8pPr>
            <a:lvl9pPr marL="3886200" indent="-228600" defTabSz="882650" eaLnBrk="0" fontAlgn="base" hangingPunct="0">
              <a:spcBef>
                <a:spcPct val="0"/>
              </a:spcBef>
              <a:spcAft>
                <a:spcPct val="0"/>
              </a:spcAft>
              <a:defRPr sz="1200">
                <a:solidFill>
                  <a:schemeClr val="tx1"/>
                </a:solidFill>
                <a:latin typeface="Palatino Linotype" pitchFamily="18" charset="0"/>
              </a:defRPr>
            </a:lvl9pPr>
          </a:lstStyle>
          <a:p>
            <a:pPr eaLnBrk="1" hangingPunct="1"/>
            <a:fld id="{1069237E-8806-47FC-9295-70BE99B91FE8}" type="slidenum">
              <a:rPr lang="en-US" altLang="el-GR" sz="1100" smtClean="0">
                <a:latin typeface="Arial" charset="0"/>
              </a:rPr>
              <a:pPr eaLnBrk="1" hangingPunct="1"/>
              <a:t>1</a:t>
            </a:fld>
            <a:endParaRPr lang="en-US" altLang="el-GR" sz="1100">
              <a:latin typeface="Arial" charset="0"/>
            </a:endParaRPr>
          </a:p>
        </p:txBody>
      </p:sp>
      <p:sp>
        <p:nvSpPr>
          <p:cNvPr id="26627" name="Rectangle 2"/>
          <p:cNvSpPr>
            <a:spLocks noGrp="1" noRot="1" noChangeAspect="1" noChangeArrowheads="1" noTextEdit="1"/>
          </p:cNvSpPr>
          <p:nvPr>
            <p:ph type="sldImg"/>
          </p:nvPr>
        </p:nvSpPr>
        <p:spPr>
          <a:xfrm>
            <a:off x="901700" y="739775"/>
            <a:ext cx="4932363" cy="3700463"/>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5A3781F-CA11-4E51-AE8A-5581E5BBCFA1}" type="slidenum">
              <a:rPr lang="el-GR" smtClean="0"/>
              <a:pPr/>
              <a:t>6</a:t>
            </a:fld>
            <a:endParaRPr lang="el-GR"/>
          </a:p>
        </p:txBody>
      </p:sp>
    </p:spTree>
    <p:extLst>
      <p:ext uri="{BB962C8B-B14F-4D97-AF65-F5344CB8AC3E}">
        <p14:creationId xmlns:p14="http://schemas.microsoft.com/office/powerpoint/2010/main" xmlns="" val="129674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700463"/>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A3781F-CA11-4E51-AE8A-5581E5BBCFA1}" type="slidenum">
              <a:rPr lang="el-GR" smtClean="0"/>
              <a:pPr/>
              <a:t>7</a:t>
            </a:fld>
            <a:endParaRPr lang="el-GR"/>
          </a:p>
        </p:txBody>
      </p:sp>
    </p:spTree>
    <p:extLst>
      <p:ext uri="{BB962C8B-B14F-4D97-AF65-F5344CB8AC3E}">
        <p14:creationId xmlns:p14="http://schemas.microsoft.com/office/powerpoint/2010/main" xmlns="" val="51852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5A3781F-CA11-4E51-AE8A-5581E5BBCFA1}" type="slidenum">
              <a:rPr lang="el-GR" smtClean="0"/>
              <a:pPr/>
              <a:t>9</a:t>
            </a:fld>
            <a:endParaRPr lang="el-GR"/>
          </a:p>
        </p:txBody>
      </p:sp>
    </p:spTree>
    <p:extLst>
      <p:ext uri="{BB962C8B-B14F-4D97-AF65-F5344CB8AC3E}">
        <p14:creationId xmlns:p14="http://schemas.microsoft.com/office/powerpoint/2010/main" xmlns="" val="128484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5A3781F-CA11-4E51-AE8A-5581E5BBCFA1}" type="slidenum">
              <a:rPr lang="el-GR" smtClean="0"/>
              <a:pPr/>
              <a:t>10</a:t>
            </a:fld>
            <a:endParaRPr lang="el-GR"/>
          </a:p>
        </p:txBody>
      </p:sp>
    </p:spTree>
    <p:extLst>
      <p:ext uri="{BB962C8B-B14F-4D97-AF65-F5344CB8AC3E}">
        <p14:creationId xmlns:p14="http://schemas.microsoft.com/office/powerpoint/2010/main" xmlns="" val="172481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5A3781F-CA11-4E51-AE8A-5581E5BBCFA1}" type="slidenum">
              <a:rPr lang="el-GR" smtClean="0"/>
              <a:pPr/>
              <a:t>11</a:t>
            </a:fld>
            <a:endParaRPr lang="el-GR"/>
          </a:p>
        </p:txBody>
      </p:sp>
    </p:spTree>
    <p:extLst>
      <p:ext uri="{BB962C8B-B14F-4D97-AF65-F5344CB8AC3E}">
        <p14:creationId xmlns:p14="http://schemas.microsoft.com/office/powerpoint/2010/main" xmlns="" val="189664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5A3781F-CA11-4E51-AE8A-5581E5BBCFA1}" type="slidenum">
              <a:rPr lang="el-GR" smtClean="0"/>
              <a:pPr/>
              <a:t>12</a:t>
            </a:fld>
            <a:endParaRPr lang="el-GR"/>
          </a:p>
        </p:txBody>
      </p:sp>
    </p:spTree>
    <p:extLst>
      <p:ext uri="{BB962C8B-B14F-4D97-AF65-F5344CB8AC3E}">
        <p14:creationId xmlns:p14="http://schemas.microsoft.com/office/powerpoint/2010/main" xmlns="" val="101534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8" descr="Gold bar"/>
          <p:cNvSpPr>
            <a:spLocks noChangeArrowheads="1"/>
          </p:cNvSpPr>
          <p:nvPr/>
        </p:nvSpPr>
        <p:spPr bwMode="auto">
          <a:xfrm>
            <a:off x="228600" y="3733807"/>
            <a:ext cx="28702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fontAlgn="base">
              <a:spcBef>
                <a:spcPct val="50000"/>
              </a:spcBef>
              <a:spcAft>
                <a:spcPct val="0"/>
              </a:spcAft>
              <a:defRPr/>
            </a:pPr>
            <a:endParaRPr lang="el-GR" altLang="el-GR">
              <a:solidFill>
                <a:srgbClr val="000000"/>
              </a:solidFill>
            </a:endParaRPr>
          </a:p>
        </p:txBody>
      </p:sp>
      <p:sp>
        <p:nvSpPr>
          <p:cNvPr id="3" name="Rectangle 9" descr="Orange bar"/>
          <p:cNvSpPr>
            <a:spLocks noChangeArrowheads="1"/>
          </p:cNvSpPr>
          <p:nvPr/>
        </p:nvSpPr>
        <p:spPr bwMode="auto">
          <a:xfrm>
            <a:off x="3048000" y="3733807"/>
            <a:ext cx="2870200"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fontAlgn="base">
              <a:spcBef>
                <a:spcPct val="50000"/>
              </a:spcBef>
              <a:spcAft>
                <a:spcPct val="0"/>
              </a:spcAft>
              <a:defRPr/>
            </a:pPr>
            <a:endParaRPr lang="el-GR" altLang="el-GR">
              <a:solidFill>
                <a:srgbClr val="000000"/>
              </a:solidFill>
            </a:endParaRPr>
          </a:p>
        </p:txBody>
      </p:sp>
      <p:sp>
        <p:nvSpPr>
          <p:cNvPr id="4" name="Rectangle 10" descr="Slate bar"/>
          <p:cNvSpPr>
            <a:spLocks noChangeArrowheads="1"/>
          </p:cNvSpPr>
          <p:nvPr/>
        </p:nvSpPr>
        <p:spPr bwMode="auto">
          <a:xfrm>
            <a:off x="5867400" y="3733807"/>
            <a:ext cx="2870200" cy="2016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fontAlgn="base">
              <a:spcBef>
                <a:spcPct val="50000"/>
              </a:spcBef>
              <a:spcAft>
                <a:spcPct val="0"/>
              </a:spcAft>
              <a:defRPr/>
            </a:pPr>
            <a:endParaRPr lang="el-GR" altLang="el-GR" b="1" u="sng">
              <a:solidFill>
                <a:srgbClr val="000000"/>
              </a:solidFill>
            </a:endParaRPr>
          </a:p>
        </p:txBody>
      </p:sp>
    </p:spTree>
    <p:extLst>
      <p:ext uri="{BB962C8B-B14F-4D97-AF65-F5344CB8AC3E}">
        <p14:creationId xmlns:p14="http://schemas.microsoft.com/office/powerpoint/2010/main" xmlns="" val="30940854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6AB553-9A84-46F7-9BC3-74FF83A02D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540917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228600"/>
            <a:ext cx="2076450" cy="5902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81000" y="228600"/>
            <a:ext cx="6076950" cy="5902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2B2A0-0D43-4352-8FD2-914E4F04EA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0137831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1"/>
            <a:ext cx="8229600" cy="11398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2895606"/>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6"/>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DCC7FC-647B-4A3A-B6FB-69A3E4AA621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982610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0EF336-1B1C-46D8-9B12-1B7BF89F4C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030745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12"/>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7BD56-0012-480E-A479-963126CA41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684502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6"/>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6"/>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714E4A-66AA-4130-9DE2-85CE5D2851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383850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999CFA-B24E-45BD-8A1B-FA38CA0875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746824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7CFC6DC-CB37-44F2-8810-CAB53E45E6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616176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F124A5-2729-42F2-9DAD-41E606B42B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784149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D6D522-DAE0-49E2-BFBC-50A2EFA92D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9653062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DC6817-34FF-4729-A8C7-080D154EB8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30139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1"/>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Key Topics</a:t>
            </a:r>
          </a:p>
        </p:txBody>
      </p:sp>
      <p:sp>
        <p:nvSpPr>
          <p:cNvPr id="1027" name="Rectangle 3"/>
          <p:cNvSpPr>
            <a:spLocks noGrp="1" noChangeArrowheads="1"/>
          </p:cNvSpPr>
          <p:nvPr>
            <p:ph type="body" idx="1"/>
          </p:nvPr>
        </p:nvSpPr>
        <p:spPr bwMode="auto">
          <a:xfrm>
            <a:off x="457200" y="2895606"/>
            <a:ext cx="8229600" cy="323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mn-lt"/>
              </a:defRPr>
            </a:lvl1pPr>
          </a:lstStyle>
          <a:p>
            <a:pPr fontAlgn="base">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mn-lt"/>
              </a:defRPr>
            </a:lvl1pPr>
          </a:lstStyle>
          <a:p>
            <a:pPr fontAlgn="base">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a:latin typeface="+mn-lt"/>
              </a:defRPr>
            </a:lvl1pPr>
          </a:lstStyle>
          <a:p>
            <a:pPr fontAlgn="base">
              <a:spcAft>
                <a:spcPct val="0"/>
              </a:spcAft>
              <a:defRPr/>
            </a:pPr>
            <a:fld id="{D605E05F-F064-4C63-ADE6-EAB664C6B5F5}" type="slidenum">
              <a:rPr lang="en-US">
                <a:solidFill>
                  <a:srgbClr val="000000"/>
                </a:solidFill>
              </a:rPr>
              <a:pPr fontAlgn="base">
                <a:spcAft>
                  <a:spcPct val="0"/>
                </a:spcAft>
                <a:defRPr/>
              </a:pPr>
              <a:t>‹#›</a:t>
            </a:fld>
            <a:endParaRPr lang="en-US" dirty="0">
              <a:solidFill>
                <a:srgbClr val="000000"/>
              </a:solidFill>
            </a:endParaRPr>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eaLnBrk="1" fontAlgn="base" hangingPunct="1">
              <a:spcBef>
                <a:spcPct val="0"/>
              </a:spcBef>
              <a:spcAft>
                <a:spcPct val="0"/>
              </a:spcAft>
              <a:defRPr/>
            </a:pPr>
            <a:endParaRPr lang="el-GR" altLang="el-GR" sz="2400">
              <a:solidFill>
                <a:srgbClr val="000000"/>
              </a:solidFill>
              <a:latin typeface="Times New Roman" pitchFamily="18" charset="0"/>
            </a:endParaRPr>
          </a:p>
        </p:txBody>
      </p:sp>
      <p:sp>
        <p:nvSpPr>
          <p:cNvPr id="1032" name="Rectangle 9" descr="Orange ba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eaLnBrk="1" fontAlgn="base" hangingPunct="1">
              <a:spcBef>
                <a:spcPct val="0"/>
              </a:spcBef>
              <a:spcAft>
                <a:spcPct val="0"/>
              </a:spcAft>
              <a:defRPr/>
            </a:pPr>
            <a:endParaRPr lang="el-GR" altLang="el-GR" sz="2400">
              <a:solidFill>
                <a:srgbClr val="000000"/>
              </a:solidFill>
              <a:latin typeface="Times New Roman" pitchFamily="18" charset="0"/>
            </a:endParaRPr>
          </a:p>
        </p:txBody>
      </p:sp>
      <p:sp>
        <p:nvSpPr>
          <p:cNvPr id="1033" name="Rectangle 10" descr="Slate ba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eaLnBrk="1" fontAlgn="base" hangingPunct="1">
              <a:spcBef>
                <a:spcPct val="0"/>
              </a:spcBef>
              <a:spcAft>
                <a:spcPct val="0"/>
              </a:spcAft>
              <a:defRPr/>
            </a:pPr>
            <a:endParaRPr lang="el-GR" altLang="el-GR" sz="2400">
              <a:solidFill>
                <a:srgbClr val="000000"/>
              </a:solidFill>
              <a:latin typeface="Times New Roman" pitchFamily="18" charset="0"/>
            </a:endParaRPr>
          </a:p>
        </p:txBody>
      </p:sp>
      <p:sp>
        <p:nvSpPr>
          <p:cNvPr id="1034" name="Line 12"/>
          <p:cNvSpPr>
            <a:spLocks noChangeShapeType="1"/>
          </p:cNvSpPr>
          <p:nvPr userDrawn="1"/>
        </p:nvSpPr>
        <p:spPr bwMode="auto">
          <a:xfrm>
            <a:off x="381000" y="1371600"/>
            <a:ext cx="83058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spAutoFit/>
          </a:bodyPr>
          <a:lstStyle/>
          <a:p>
            <a:pPr fontAlgn="base">
              <a:spcBef>
                <a:spcPct val="0"/>
              </a:spcBef>
              <a:spcAft>
                <a:spcPct val="0"/>
              </a:spcAft>
            </a:pPr>
            <a:endParaRPr lang="el-GR" sz="1200">
              <a:solidFill>
                <a:srgbClr val="000000"/>
              </a:solidFill>
              <a:latin typeface="Palatino Linotype" pitchFamily="18" charset="0"/>
            </a:endParaRPr>
          </a:p>
        </p:txBody>
      </p:sp>
    </p:spTree>
    <p:extLst>
      <p:ext uri="{BB962C8B-B14F-4D97-AF65-F5344CB8AC3E}">
        <p14:creationId xmlns:p14="http://schemas.microsoft.com/office/powerpoint/2010/main" xmlns="" val="4232227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cstambolis@iene.g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228603" y="3357563"/>
            <a:ext cx="8664575" cy="3167062"/>
          </a:xfrm>
          <a:solidFill>
            <a:srgbClr val="FFFFFF"/>
          </a:solidFill>
          <a:ln>
            <a:solidFill>
              <a:srgbClr val="000000"/>
            </a:solidFill>
            <a:miter lim="800000"/>
            <a:headEnd/>
            <a:tailEnd/>
          </a:ln>
        </p:spPr>
        <p:txBody>
          <a:bodyPr/>
          <a:lstStyle/>
          <a:p>
            <a:pPr marL="0" indent="0" algn="ctr">
              <a:lnSpc>
                <a:spcPct val="90000"/>
              </a:lnSpc>
              <a:spcBef>
                <a:spcPct val="0"/>
              </a:spcBef>
              <a:buClrTx/>
              <a:buSzTx/>
              <a:buFontTx/>
              <a:buNone/>
            </a:pPr>
            <a:endParaRPr lang="en-US" altLang="el-GR" sz="1800" dirty="0"/>
          </a:p>
          <a:p>
            <a:pPr marL="0" indent="0" algn="ctr">
              <a:lnSpc>
                <a:spcPct val="90000"/>
              </a:lnSpc>
              <a:spcBef>
                <a:spcPct val="0"/>
              </a:spcBef>
              <a:buClrTx/>
              <a:buSzTx/>
              <a:buFontTx/>
              <a:buNone/>
            </a:pPr>
            <a:endParaRPr lang="en-US" altLang="el-GR" sz="1800" dirty="0">
              <a:latin typeface="Calibri" charset="0"/>
            </a:endParaRPr>
          </a:p>
          <a:p>
            <a:pPr marL="0" indent="0" algn="ctr">
              <a:lnSpc>
                <a:spcPct val="90000"/>
              </a:lnSpc>
              <a:spcBef>
                <a:spcPct val="0"/>
              </a:spcBef>
              <a:buClrTx/>
              <a:buSzTx/>
              <a:buFontTx/>
              <a:buNone/>
            </a:pPr>
            <a:endParaRPr lang="en-US" altLang="el-GR" sz="1800" dirty="0">
              <a:latin typeface="Calibri" charset="0"/>
            </a:endParaRPr>
          </a:p>
          <a:p>
            <a:pPr marL="0" indent="0" algn="ctr">
              <a:lnSpc>
                <a:spcPct val="90000"/>
              </a:lnSpc>
              <a:spcBef>
                <a:spcPct val="0"/>
              </a:spcBef>
              <a:buClrTx/>
              <a:buSzTx/>
              <a:buFontTx/>
              <a:buNone/>
            </a:pPr>
            <a:r>
              <a:rPr lang="en-US" altLang="el-GR" sz="1800" dirty="0">
                <a:latin typeface="Calibri" charset="0"/>
              </a:rPr>
              <a:t>Talking points by </a:t>
            </a:r>
            <a:r>
              <a:rPr lang="en-US" altLang="el-GR" sz="1800" b="1" dirty="0">
                <a:latin typeface="Calibri" charset="0"/>
              </a:rPr>
              <a:t>Mr. Costis </a:t>
            </a:r>
            <a:r>
              <a:rPr lang="en-US" altLang="el-GR" sz="1800" b="1" dirty="0" err="1">
                <a:latin typeface="Calibri" charset="0"/>
              </a:rPr>
              <a:t>Stambolis</a:t>
            </a:r>
            <a:endParaRPr lang="en-US" altLang="el-GR" sz="1800" b="1" dirty="0">
              <a:latin typeface="Calibri" charset="0"/>
            </a:endParaRPr>
          </a:p>
          <a:p>
            <a:pPr marL="0" indent="0" algn="ctr">
              <a:lnSpc>
                <a:spcPct val="90000"/>
              </a:lnSpc>
              <a:spcBef>
                <a:spcPct val="0"/>
              </a:spcBef>
              <a:buClrTx/>
              <a:buSzTx/>
              <a:buFontTx/>
              <a:buNone/>
            </a:pPr>
            <a:r>
              <a:rPr lang="en-US" altLang="el-GR" sz="1800" dirty="0">
                <a:latin typeface="Calibri" charset="0"/>
              </a:rPr>
              <a:t>Executive Director, IENE </a:t>
            </a:r>
          </a:p>
          <a:p>
            <a:pPr marL="0" indent="0" algn="ctr">
              <a:lnSpc>
                <a:spcPct val="90000"/>
              </a:lnSpc>
              <a:spcBef>
                <a:spcPct val="0"/>
              </a:spcBef>
              <a:buClrTx/>
              <a:buSzTx/>
              <a:buFontTx/>
              <a:buNone/>
            </a:pPr>
            <a:endParaRPr lang="en-US" altLang="el-GR" sz="1600" dirty="0">
              <a:solidFill>
                <a:schemeClr val="accent2"/>
              </a:solidFill>
            </a:endParaRPr>
          </a:p>
          <a:p>
            <a:pPr marL="0" indent="0" algn="ctr">
              <a:lnSpc>
                <a:spcPct val="90000"/>
              </a:lnSpc>
              <a:spcBef>
                <a:spcPct val="0"/>
              </a:spcBef>
              <a:buClrTx/>
              <a:buSzTx/>
              <a:buFontTx/>
              <a:buNone/>
            </a:pPr>
            <a:endParaRPr lang="el-GR" altLang="el-GR" sz="1600" dirty="0">
              <a:solidFill>
                <a:schemeClr val="accent2"/>
              </a:solidFill>
            </a:endParaRPr>
          </a:p>
          <a:p>
            <a:pPr marL="0" indent="0" algn="ctr" eaLnBrk="1" hangingPunct="1">
              <a:lnSpc>
                <a:spcPct val="80000"/>
              </a:lnSpc>
              <a:buFont typeface="Wingdings" pitchFamily="2" charset="2"/>
              <a:buNone/>
            </a:pPr>
            <a:endParaRPr lang="en-US" altLang="el-GR" sz="1600" dirty="0">
              <a:solidFill>
                <a:schemeClr val="tx2"/>
              </a:solidFill>
            </a:endParaRPr>
          </a:p>
          <a:p>
            <a:pPr marL="0" indent="0" eaLnBrk="1" hangingPunct="1">
              <a:lnSpc>
                <a:spcPct val="80000"/>
              </a:lnSpc>
              <a:buFont typeface="Wingdings" pitchFamily="2" charset="2"/>
              <a:buNone/>
            </a:pPr>
            <a:endParaRPr lang="en-US" altLang="el-GR" sz="1600" dirty="0">
              <a:solidFill>
                <a:schemeClr val="tx2"/>
              </a:solidFill>
            </a:endParaRPr>
          </a:p>
          <a:p>
            <a:pPr marL="0" indent="0" eaLnBrk="1" hangingPunct="1">
              <a:lnSpc>
                <a:spcPct val="80000"/>
              </a:lnSpc>
              <a:buFont typeface="Wingdings" pitchFamily="2" charset="2"/>
              <a:buNone/>
            </a:pPr>
            <a:r>
              <a:rPr lang="en-US" altLang="el-GR" sz="1600" dirty="0">
                <a:solidFill>
                  <a:schemeClr val="tx2"/>
                </a:solidFill>
              </a:rPr>
              <a:t>INSTITUTE OF ENERGY</a:t>
            </a:r>
          </a:p>
          <a:p>
            <a:pPr marL="0" indent="0" eaLnBrk="1" hangingPunct="1">
              <a:lnSpc>
                <a:spcPct val="80000"/>
              </a:lnSpc>
              <a:buFont typeface="Wingdings" pitchFamily="2" charset="2"/>
              <a:buNone/>
            </a:pPr>
            <a:r>
              <a:rPr lang="en-US" altLang="el-GR" sz="1600" dirty="0">
                <a:solidFill>
                  <a:schemeClr val="accent2"/>
                </a:solidFill>
              </a:rPr>
              <a:t>FOR SOUTH EAST EUROPE</a:t>
            </a:r>
            <a:endParaRPr lang="en-US" altLang="el-GR" sz="1600" dirty="0">
              <a:solidFill>
                <a:schemeClr val="tx2"/>
              </a:solidFill>
            </a:endParaRPr>
          </a:p>
          <a:p>
            <a:pPr marL="0" indent="0" eaLnBrk="1" hangingPunct="1">
              <a:lnSpc>
                <a:spcPct val="80000"/>
              </a:lnSpc>
              <a:buFont typeface="Wingdings" pitchFamily="2" charset="2"/>
              <a:buNone/>
            </a:pPr>
            <a:endParaRPr lang="en-US" altLang="el-GR" sz="1600" dirty="0">
              <a:solidFill>
                <a:schemeClr val="tx2"/>
              </a:solidFill>
            </a:endParaRPr>
          </a:p>
          <a:p>
            <a:pPr marL="0" indent="0" eaLnBrk="1" hangingPunct="1">
              <a:lnSpc>
                <a:spcPct val="80000"/>
              </a:lnSpc>
              <a:buFont typeface="Wingdings" pitchFamily="2" charset="2"/>
              <a:buNone/>
            </a:pPr>
            <a:endParaRPr lang="el-GR" altLang="el-GR" sz="1600" dirty="0">
              <a:solidFill>
                <a:schemeClr val="accent2"/>
              </a:solidFill>
            </a:endParaRPr>
          </a:p>
        </p:txBody>
      </p:sp>
      <p:sp>
        <p:nvSpPr>
          <p:cNvPr id="3075" name="Rectangle 5"/>
          <p:cNvSpPr>
            <a:spLocks noChangeArrowheads="1"/>
          </p:cNvSpPr>
          <p:nvPr/>
        </p:nvSpPr>
        <p:spPr bwMode="auto">
          <a:xfrm>
            <a:off x="1763713" y="620713"/>
            <a:ext cx="5256212" cy="576262"/>
          </a:xfrm>
          <a:prstGeom prst="rect">
            <a:avLst/>
          </a:prstGeom>
          <a:solidFill>
            <a:schemeClr val="bg1"/>
          </a:solidFill>
          <a:ln w="9525">
            <a:solidFill>
              <a:schemeClr val="bg1"/>
            </a:solidFill>
            <a:miter lim="800000"/>
            <a:headEnd/>
            <a:tailEnd/>
          </a:ln>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endParaRPr lang="el-GR" altLang="el-GR" sz="1800">
              <a:solidFill>
                <a:schemeClr val="accent2"/>
              </a:solidFill>
              <a:latin typeface="Calibri" charset="0"/>
            </a:endParaRPr>
          </a:p>
        </p:txBody>
      </p:sp>
      <p:sp>
        <p:nvSpPr>
          <p:cNvPr id="3076" name="Text Box 9"/>
          <p:cNvSpPr txBox="1">
            <a:spLocks noChangeArrowheads="1"/>
          </p:cNvSpPr>
          <p:nvPr/>
        </p:nvSpPr>
        <p:spPr bwMode="auto">
          <a:xfrm>
            <a:off x="250827" y="188915"/>
            <a:ext cx="8642350" cy="3185487"/>
          </a:xfrm>
          <a:prstGeom prst="rect">
            <a:avLst/>
          </a:prstGeom>
          <a:noFill/>
          <a:ln w="9525">
            <a:solidFill>
              <a:srgbClr val="FF9933"/>
            </a:solidFill>
            <a:miter lim="800000"/>
            <a:headEnd/>
            <a:tailEnd/>
          </a:ln>
        </p:spPr>
        <p:txBody>
          <a:bodyPr>
            <a:spAutoFit/>
          </a:bodyPr>
          <a:lstStyle/>
          <a:p>
            <a:pPr algn="ctr" eaLnBrk="0" hangingPunct="0">
              <a:defRPr/>
            </a:pPr>
            <a:r>
              <a:rPr lang="en-US" sz="2000" b="1" dirty="0">
                <a:latin typeface="Arial" charset="0"/>
              </a:rPr>
              <a:t> </a:t>
            </a:r>
            <a:endParaRPr lang="en-US" sz="2500" b="1" dirty="0">
              <a:solidFill>
                <a:schemeClr val="accent6">
                  <a:lumMod val="75000"/>
                </a:schemeClr>
              </a:solidFill>
              <a:effectLst>
                <a:outerShdw blurRad="38100" dist="38100" dir="2700000" algn="tl">
                  <a:srgbClr val="C0C0C0"/>
                </a:outerShdw>
              </a:effectLst>
              <a:latin typeface="Calibri" pitchFamily="34" charset="0"/>
            </a:endParaRPr>
          </a:p>
          <a:p>
            <a:pPr algn="ctr" eaLnBrk="0" hangingPunct="0">
              <a:defRPr/>
            </a:pPr>
            <a:endParaRPr lang="en-US" sz="2500" b="1" dirty="0">
              <a:solidFill>
                <a:schemeClr val="accent6">
                  <a:lumMod val="75000"/>
                </a:schemeClr>
              </a:solidFill>
              <a:effectLst>
                <a:outerShdw blurRad="38100" dist="38100" dir="2700000" algn="tl">
                  <a:srgbClr val="C0C0C0"/>
                </a:outerShdw>
              </a:effectLst>
              <a:latin typeface="Calibri" pitchFamily="34" charset="0"/>
            </a:endParaRPr>
          </a:p>
          <a:p>
            <a:pPr algn="ctr" eaLnBrk="0" hangingPunct="0">
              <a:defRPr/>
            </a:pPr>
            <a:r>
              <a:rPr lang="en-US" sz="2800" b="1" dirty="0">
                <a:solidFill>
                  <a:schemeClr val="accent6">
                    <a:lumMod val="75000"/>
                  </a:schemeClr>
                </a:solidFill>
                <a:effectLst>
                  <a:outerShdw blurRad="38100" dist="38100" dir="2700000" algn="tl">
                    <a:srgbClr val="C0C0C0"/>
                  </a:outerShdw>
                </a:effectLst>
                <a:latin typeface="Calibri" pitchFamily="34" charset="0"/>
              </a:rPr>
              <a:t>The Clean Energy Investment Challenge for SE Europe </a:t>
            </a:r>
          </a:p>
          <a:p>
            <a:pPr algn="ctr" eaLnBrk="0" hangingPunct="0">
              <a:defRPr/>
            </a:pPr>
            <a:endParaRPr lang="en-US" sz="1800" dirty="0">
              <a:latin typeface="Calibri" pitchFamily="34" charset="0"/>
            </a:endParaRPr>
          </a:p>
          <a:p>
            <a:pPr algn="ctr" eaLnBrk="0" hangingPunct="0">
              <a:defRPr/>
            </a:pPr>
            <a:endParaRPr lang="en-US" sz="1800" dirty="0">
              <a:latin typeface="Calibri" pitchFamily="34" charset="0"/>
            </a:endParaRPr>
          </a:p>
          <a:p>
            <a:pPr algn="ctr" eaLnBrk="0" hangingPunct="0">
              <a:defRPr/>
            </a:pPr>
            <a:r>
              <a:rPr lang="fr-FR" sz="2000" b="1" dirty="0">
                <a:latin typeface="Calibri" pitchFamily="34" charset="0"/>
              </a:rPr>
              <a:t>Eurelectric Power </a:t>
            </a:r>
            <a:r>
              <a:rPr lang="fr-FR" sz="2000" b="1" dirty="0" err="1">
                <a:latin typeface="Calibri" pitchFamily="34" charset="0"/>
              </a:rPr>
              <a:t>Summit</a:t>
            </a:r>
            <a:r>
              <a:rPr lang="fr-FR" sz="2000" b="1" dirty="0">
                <a:latin typeface="Calibri" pitchFamily="34" charset="0"/>
              </a:rPr>
              <a:t> 2018  </a:t>
            </a:r>
          </a:p>
          <a:p>
            <a:pPr algn="ctr" eaLnBrk="0" hangingPunct="0">
              <a:defRPr/>
            </a:pPr>
            <a:r>
              <a:rPr lang="en-US" dirty="0">
                <a:latin typeface="Calibri" pitchFamily="34" charset="0"/>
              </a:rPr>
              <a:t>Ljubljana</a:t>
            </a:r>
          </a:p>
          <a:p>
            <a:pPr algn="ctr" eaLnBrk="0" hangingPunct="0">
              <a:defRPr/>
            </a:pPr>
            <a:r>
              <a:rPr lang="en-US" i="1" dirty="0">
                <a:latin typeface="Calibri" pitchFamily="34" charset="0"/>
              </a:rPr>
              <a:t>June 4-5</a:t>
            </a:r>
            <a:r>
              <a:rPr lang="fr-FR" i="1" dirty="0">
                <a:latin typeface="Calibri" pitchFamily="34" charset="0"/>
              </a:rPr>
              <a:t>, 2018</a:t>
            </a:r>
          </a:p>
          <a:p>
            <a:pPr algn="ctr" eaLnBrk="0" hangingPunct="0">
              <a:defRPr/>
            </a:pPr>
            <a:endParaRPr lang="fr-FR" dirty="0">
              <a:latin typeface="Calibri" pitchFamily="34" charset="0"/>
            </a:endParaRPr>
          </a:p>
          <a:p>
            <a:pPr algn="ctr" eaLnBrk="0" hangingPunct="0">
              <a:defRPr/>
            </a:pPr>
            <a:endParaRPr lang="fr-FR" dirty="0">
              <a:latin typeface="Calibri" pitchFamily="34" charset="0"/>
            </a:endParaRPr>
          </a:p>
        </p:txBody>
      </p:sp>
      <p:sp>
        <p:nvSpPr>
          <p:cNvPr id="3077" name="Rectangle 13"/>
          <p:cNvSpPr>
            <a:spLocks noChangeArrowheads="1"/>
          </p:cNvSpPr>
          <p:nvPr/>
        </p:nvSpPr>
        <p:spPr bwMode="auto">
          <a:xfrm>
            <a:off x="685805" y="5334012"/>
            <a:ext cx="8207375" cy="73025"/>
          </a:xfrm>
          <a:prstGeom prst="rect">
            <a:avLst/>
          </a:prstGeom>
          <a:solidFill>
            <a:schemeClr val="accent1"/>
          </a:solidFill>
          <a:ln w="9525">
            <a:solidFill>
              <a:schemeClr val="tx1"/>
            </a:solidFill>
            <a:miter lim="800000"/>
            <a:headEnd/>
            <a:tailEnd/>
          </a:ln>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sp>
        <p:nvSpPr>
          <p:cNvPr id="3078" name="Rectangle 15"/>
          <p:cNvSpPr>
            <a:spLocks noChangeArrowheads="1"/>
          </p:cNvSpPr>
          <p:nvPr/>
        </p:nvSpPr>
        <p:spPr bwMode="auto">
          <a:xfrm>
            <a:off x="228602" y="5334012"/>
            <a:ext cx="504825" cy="73025"/>
          </a:xfrm>
          <a:prstGeom prst="rect">
            <a:avLst/>
          </a:prstGeom>
          <a:solidFill>
            <a:schemeClr val="accent1"/>
          </a:solidFill>
          <a:ln w="9525">
            <a:solidFill>
              <a:schemeClr val="tx1"/>
            </a:solidFill>
            <a:miter lim="800000"/>
            <a:headEnd/>
            <a:tailEnd/>
          </a:ln>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pic>
        <p:nvPicPr>
          <p:cNvPr id="3079"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8494" y="5589588"/>
            <a:ext cx="148272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0" name="Rectangle 20" descr="Gold bar"/>
          <p:cNvSpPr>
            <a:spLocks noChangeArrowheads="1"/>
          </p:cNvSpPr>
          <p:nvPr/>
        </p:nvSpPr>
        <p:spPr bwMode="auto">
          <a:xfrm>
            <a:off x="250827" y="3213112"/>
            <a:ext cx="2870200" cy="2016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sp>
        <p:nvSpPr>
          <p:cNvPr id="3081" name="Rectangle 21" descr="Orange bar"/>
          <p:cNvSpPr>
            <a:spLocks noChangeArrowheads="1"/>
          </p:cNvSpPr>
          <p:nvPr/>
        </p:nvSpPr>
        <p:spPr bwMode="auto">
          <a:xfrm>
            <a:off x="3132143" y="3213112"/>
            <a:ext cx="2879725" cy="2016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sp>
        <p:nvSpPr>
          <p:cNvPr id="3082" name="Rectangle 22" descr="Slate bar"/>
          <p:cNvSpPr>
            <a:spLocks noChangeArrowheads="1"/>
          </p:cNvSpPr>
          <p:nvPr/>
        </p:nvSpPr>
        <p:spPr bwMode="auto">
          <a:xfrm>
            <a:off x="6011864" y="3213112"/>
            <a:ext cx="2870200" cy="201613"/>
          </a:xfrm>
          <a:prstGeom prst="rect">
            <a:avLst/>
          </a:prstGeom>
          <a:solidFill>
            <a:srgbClr val="6666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ctr">
              <a:spcBef>
                <a:spcPct val="50000"/>
              </a:spcBef>
            </a:pPr>
            <a:endParaRPr lang="el-GR" altLang="el-GR"/>
          </a:p>
        </p:txBody>
      </p:sp>
    </p:spTree>
    <p:extLst>
      <p:ext uri="{BB962C8B-B14F-4D97-AF65-F5344CB8AC3E}">
        <p14:creationId xmlns:p14="http://schemas.microsoft.com/office/powerpoint/2010/main" xmlns="" val="5165474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50968"/>
            <a:ext cx="8229600" cy="898427"/>
          </a:xfrm>
        </p:spPr>
        <p:txBody>
          <a:bodyPr/>
          <a:lstStyle/>
          <a:p>
            <a:r>
              <a:rPr lang="en-US" dirty="0">
                <a:latin typeface="Calibri" panose="020F0502020204030204" pitchFamily="34" charset="0"/>
              </a:rPr>
              <a:t>Installed RES Capacity (MW) in SE Europe (2016)</a:t>
            </a:r>
            <a:endParaRPr lang="el-GR"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defTabSz="685800">
              <a:defRPr/>
            </a:pPr>
            <a:fld id="{280EF336-1B1C-46D8-9B12-1B7BF89F4C60}" type="slidenum">
              <a:rPr lang="en-US" sz="750">
                <a:solidFill>
                  <a:srgbClr val="000000"/>
                </a:solidFill>
              </a:rPr>
              <a:pPr defTabSz="685800">
                <a:defRPr/>
              </a:pPr>
              <a:t>10</a:t>
            </a:fld>
            <a:endParaRPr lang="en-US" sz="750" dirty="0">
              <a:solidFill>
                <a:srgbClr val="000000"/>
              </a:solidFill>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414747" y="6581000"/>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solidFill>
                  <a:srgbClr val="000000"/>
                </a:solidFill>
                <a:latin typeface="Calibri" panose="020F0502020204030204" pitchFamily="34" charset="0"/>
              </a:rPr>
              <a:t> Sources: IRENA (2017), IENE study “South East Europe Energy Outlook 2016/2017”, Athens, 2017</a:t>
            </a:r>
            <a:endParaRPr lang="el-GR" altLang="el-GR" sz="1200" dirty="0">
              <a:solidFill>
                <a:srgbClr val="000000"/>
              </a:solidFill>
              <a:latin typeface="Calibri" panose="020F0502020204030204" pitchFamily="34" charset="0"/>
            </a:endParaRPr>
          </a:p>
        </p:txBody>
      </p:sp>
      <p:graphicFrame>
        <p:nvGraphicFramePr>
          <p:cNvPr id="3" name="Πίνακας 2"/>
          <p:cNvGraphicFramePr>
            <a:graphicFrameLocks noGrp="1"/>
          </p:cNvGraphicFramePr>
          <p:nvPr>
            <p:extLst/>
          </p:nvPr>
        </p:nvGraphicFramePr>
        <p:xfrm>
          <a:off x="1479871" y="1483221"/>
          <a:ext cx="6413426" cy="5097779"/>
        </p:xfrm>
        <a:graphic>
          <a:graphicData uri="http://schemas.openxmlformats.org/drawingml/2006/table">
            <a:tbl>
              <a:tblPr firstRow="1" bandRow="1">
                <a:tableStyleId>{3C2FFA5D-87B4-456A-9821-1D502468CF0F}</a:tableStyleId>
              </a:tblPr>
              <a:tblGrid>
                <a:gridCol w="937314">
                  <a:extLst>
                    <a:ext uri="{9D8B030D-6E8A-4147-A177-3AD203B41FA5}">
                      <a16:colId xmlns:a16="http://schemas.microsoft.com/office/drawing/2014/main" xmlns="" val="20000"/>
                    </a:ext>
                  </a:extLst>
                </a:gridCol>
                <a:gridCol w="795592">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1008112">
                  <a:extLst>
                    <a:ext uri="{9D8B030D-6E8A-4147-A177-3AD203B41FA5}">
                      <a16:colId xmlns:a16="http://schemas.microsoft.com/office/drawing/2014/main" xmlns="" val="20006"/>
                    </a:ext>
                  </a:extLst>
                </a:gridCol>
              </a:tblGrid>
              <a:tr h="759203">
                <a:tc>
                  <a:txBody>
                    <a:bodyPr/>
                    <a:lstStyle/>
                    <a:p>
                      <a:pPr algn="ctr"/>
                      <a:r>
                        <a:rPr lang="en-US" sz="1100" dirty="0">
                          <a:solidFill>
                            <a:sysClr val="windowText" lastClr="000000"/>
                          </a:solidFill>
                          <a:latin typeface="Calibri" panose="020F0502020204030204" pitchFamily="34" charset="0"/>
                        </a:rPr>
                        <a:t>Countries</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Wind</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Solar</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Hydro</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Deep Geothermal</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Bioenergy</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Total RES Installed Capacity</a:t>
                      </a:r>
                      <a:endParaRPr lang="el-GR" sz="1100"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0"/>
                  </a:ext>
                </a:extLst>
              </a:tr>
              <a:tr h="325988">
                <a:tc>
                  <a:txBody>
                    <a:bodyPr/>
                    <a:lstStyle/>
                    <a:p>
                      <a:pPr algn="ctr"/>
                      <a:r>
                        <a:rPr lang="en-US" sz="1100" b="1" dirty="0">
                          <a:solidFill>
                            <a:sysClr val="windowText" lastClr="000000"/>
                          </a:solidFill>
                          <a:latin typeface="Calibri" panose="020F0502020204030204" pitchFamily="34" charset="0"/>
                        </a:rPr>
                        <a:t>Albania</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2,033</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2,034</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1"/>
                  </a:ext>
                </a:extLst>
              </a:tr>
              <a:tr h="325988">
                <a:tc>
                  <a:txBody>
                    <a:bodyPr/>
                    <a:lstStyle/>
                    <a:p>
                      <a:pPr algn="ctr"/>
                      <a:r>
                        <a:rPr lang="en-US" sz="1100" b="1" dirty="0">
                          <a:solidFill>
                            <a:sysClr val="windowText" lastClr="000000"/>
                          </a:solidFill>
                          <a:latin typeface="Calibri" panose="020F0502020204030204" pitchFamily="34" charset="0"/>
                        </a:rPr>
                        <a:t>BiH</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13</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2,140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kern="1200" dirty="0">
                          <a:solidFill>
                            <a:sysClr val="windowText" lastClr="000000"/>
                          </a:solidFill>
                          <a:latin typeface="Calibri" panose="020F0502020204030204" pitchFamily="34" charset="0"/>
                          <a:ea typeface="+mn-ea"/>
                          <a:cs typeface="+mn-cs"/>
                        </a:rPr>
                        <a:t>2,153</a:t>
                      </a:r>
                      <a:endParaRPr lang="el-GR" sz="1100" b="1" kern="1200" dirty="0">
                        <a:solidFill>
                          <a:sysClr val="windowText" lastClr="000000"/>
                        </a:solidFill>
                        <a:latin typeface="Calibri" panose="020F0502020204030204" pitchFamily="34" charset="0"/>
                        <a:ea typeface="+mn-ea"/>
                        <a:cs typeface="+mn-cs"/>
                      </a:endParaRPr>
                    </a:p>
                  </a:txBody>
                  <a:tcPr anchor="ctr"/>
                </a:tc>
                <a:extLst>
                  <a:ext uri="{0D108BD9-81ED-4DB2-BD59-A6C34878D82A}">
                    <a16:rowId xmlns:a16="http://schemas.microsoft.com/office/drawing/2014/main" xmlns="" val="10002"/>
                  </a:ext>
                </a:extLst>
              </a:tr>
              <a:tr h="325988">
                <a:tc>
                  <a:txBody>
                    <a:bodyPr/>
                    <a:lstStyle/>
                    <a:p>
                      <a:pPr algn="ctr"/>
                      <a:r>
                        <a:rPr lang="en-US" sz="1100" b="1" dirty="0">
                          <a:solidFill>
                            <a:sysClr val="windowText" lastClr="000000"/>
                          </a:solidFill>
                          <a:latin typeface="Calibri" panose="020F0502020204030204" pitchFamily="34" charset="0"/>
                        </a:rPr>
                        <a:t>Bulgaria</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700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1,032</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3,219</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64</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5,015</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3"/>
                  </a:ext>
                </a:extLst>
              </a:tr>
              <a:tr h="325988">
                <a:tc>
                  <a:txBody>
                    <a:bodyPr/>
                    <a:lstStyle/>
                    <a:p>
                      <a:pPr algn="ctr"/>
                      <a:r>
                        <a:rPr lang="en-US" sz="1100" b="1" dirty="0">
                          <a:solidFill>
                            <a:sysClr val="windowText" lastClr="000000"/>
                          </a:solidFill>
                          <a:latin typeface="Calibri" panose="020F0502020204030204" pitchFamily="34" charset="0"/>
                        </a:rPr>
                        <a:t>Croatia</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422.7</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49</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2,209</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 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63</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2,743.7</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4"/>
                  </a:ext>
                </a:extLst>
              </a:tr>
              <a:tr h="325988">
                <a:tc>
                  <a:txBody>
                    <a:bodyPr/>
                    <a:lstStyle/>
                    <a:p>
                      <a:pPr algn="ctr"/>
                      <a:r>
                        <a:rPr lang="en-US" sz="1100" b="1" dirty="0">
                          <a:solidFill>
                            <a:sysClr val="windowText" lastClr="000000"/>
                          </a:solidFill>
                          <a:latin typeface="Calibri" panose="020F0502020204030204" pitchFamily="34" charset="0"/>
                        </a:rPr>
                        <a:t>Cyprus</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157.5</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85.7</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9.7</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252.9</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5"/>
                  </a:ext>
                </a:extLst>
              </a:tr>
              <a:tr h="325988">
                <a:tc>
                  <a:txBody>
                    <a:bodyPr/>
                    <a:lstStyle/>
                    <a:p>
                      <a:pPr algn="ctr"/>
                      <a:r>
                        <a:rPr lang="en-US" sz="1100" b="1" dirty="0">
                          <a:solidFill>
                            <a:sysClr val="windowText" lastClr="000000"/>
                          </a:solidFill>
                          <a:latin typeface="Calibri" panose="020F0502020204030204" pitchFamily="34" charset="0"/>
                        </a:rPr>
                        <a:t>FYROM</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37</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17</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658</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4</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716</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6"/>
                  </a:ext>
                </a:extLst>
              </a:tr>
              <a:tr h="325988">
                <a:tc>
                  <a:txBody>
                    <a:bodyPr/>
                    <a:lstStyle/>
                    <a:p>
                      <a:pPr algn="ctr"/>
                      <a:r>
                        <a:rPr lang="en-US" sz="1100" b="1" dirty="0">
                          <a:solidFill>
                            <a:sysClr val="windowText" lastClr="000000"/>
                          </a:solidFill>
                          <a:latin typeface="Calibri" panose="020F0502020204030204" pitchFamily="34" charset="0"/>
                        </a:rPr>
                        <a:t>Greece</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2,374</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2,611</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3,392</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58</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8,435</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7"/>
                  </a:ext>
                </a:extLst>
              </a:tr>
              <a:tr h="325988">
                <a:tc>
                  <a:txBody>
                    <a:bodyPr/>
                    <a:lstStyle/>
                    <a:p>
                      <a:pPr algn="ctr"/>
                      <a:r>
                        <a:rPr lang="en-US" sz="1100" b="1" dirty="0">
                          <a:solidFill>
                            <a:sysClr val="windowText" lastClr="000000"/>
                          </a:solidFill>
                          <a:latin typeface="Calibri" panose="020F0502020204030204" pitchFamily="34" charset="0"/>
                        </a:rPr>
                        <a:t>Montenegro</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3</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671</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674</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8"/>
                  </a:ext>
                </a:extLst>
              </a:tr>
              <a:tr h="325988">
                <a:tc>
                  <a:txBody>
                    <a:bodyPr/>
                    <a:lstStyle/>
                    <a:p>
                      <a:pPr algn="ctr"/>
                      <a:r>
                        <a:rPr lang="en-US" sz="1100" b="1" dirty="0">
                          <a:solidFill>
                            <a:sysClr val="windowText" lastClr="000000"/>
                          </a:solidFill>
                          <a:latin typeface="Calibri" panose="020F0502020204030204" pitchFamily="34" charset="0"/>
                        </a:rPr>
                        <a:t>Romania</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3,130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1,372</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6,730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0.05</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124</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11,356.05</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09"/>
                  </a:ext>
                </a:extLst>
              </a:tr>
              <a:tr h="425154">
                <a:tc>
                  <a:txBody>
                    <a:bodyPr/>
                    <a:lstStyle/>
                    <a:p>
                      <a:pPr algn="ctr"/>
                      <a:r>
                        <a:rPr lang="en-US" sz="1100" b="1" dirty="0">
                          <a:solidFill>
                            <a:sysClr val="windowText" lastClr="000000"/>
                          </a:solidFill>
                          <a:latin typeface="Calibri" panose="020F0502020204030204" pitchFamily="34" charset="0"/>
                        </a:rPr>
                        <a:t>Serbia and Kosovo</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11</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13</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3,074</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11</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3,109</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10"/>
                  </a:ext>
                </a:extLst>
              </a:tr>
              <a:tr h="325988">
                <a:tc>
                  <a:txBody>
                    <a:bodyPr/>
                    <a:lstStyle/>
                    <a:p>
                      <a:pPr algn="ctr"/>
                      <a:r>
                        <a:rPr lang="en-US" sz="1100" b="1" dirty="0">
                          <a:solidFill>
                            <a:sysClr val="windowText" lastClr="000000"/>
                          </a:solidFill>
                          <a:latin typeface="Calibri" panose="020F0502020204030204" pitchFamily="34" charset="0"/>
                        </a:rPr>
                        <a:t>Slovenia</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5</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257</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1,295</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64</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1,621</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11"/>
                  </a:ext>
                </a:extLst>
              </a:tr>
              <a:tr h="325988">
                <a:tc>
                  <a:txBody>
                    <a:bodyPr/>
                    <a:lstStyle/>
                    <a:p>
                      <a:pPr algn="ctr"/>
                      <a:r>
                        <a:rPr lang="en-US" sz="1100" b="1" dirty="0">
                          <a:solidFill>
                            <a:sysClr val="windowText" lastClr="000000"/>
                          </a:solidFill>
                          <a:latin typeface="Calibri" panose="020F0502020204030204" pitchFamily="34" charset="0"/>
                        </a:rPr>
                        <a:t>Turkey</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5,376</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827</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26,710</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775</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dirty="0">
                          <a:solidFill>
                            <a:sysClr val="windowText" lastClr="000000"/>
                          </a:solidFill>
                          <a:latin typeface="Calibri" panose="020F0502020204030204" pitchFamily="34" charset="0"/>
                        </a:rPr>
                        <a:t>395</a:t>
                      </a:r>
                      <a:endParaRPr lang="el-GR" sz="1100"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34,083</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12"/>
                  </a:ext>
                </a:extLst>
              </a:tr>
              <a:tr h="325988">
                <a:tc>
                  <a:txBody>
                    <a:bodyPr/>
                    <a:lstStyle/>
                    <a:p>
                      <a:pPr algn="ctr"/>
                      <a:r>
                        <a:rPr lang="en-US" sz="1100" b="1" dirty="0">
                          <a:solidFill>
                            <a:sysClr val="windowText" lastClr="000000"/>
                          </a:solidFill>
                          <a:latin typeface="Calibri" panose="020F0502020204030204" pitchFamily="34" charset="0"/>
                        </a:rPr>
                        <a:t>Total</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12,213.2</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6,280.7</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52,131</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775.05</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b="1" dirty="0">
                          <a:solidFill>
                            <a:sysClr val="windowText" lastClr="000000"/>
                          </a:solidFill>
                          <a:latin typeface="Calibri" panose="020F0502020204030204" pitchFamily="34" charset="0"/>
                        </a:rPr>
                        <a:t>792.7</a:t>
                      </a:r>
                      <a:endParaRPr lang="el-GR" sz="1100" b="1" dirty="0">
                        <a:solidFill>
                          <a:sysClr val="windowText" lastClr="000000"/>
                        </a:solidFill>
                        <a:latin typeface="Calibri" panose="020F0502020204030204" pitchFamily="34" charset="0"/>
                      </a:endParaRPr>
                    </a:p>
                  </a:txBody>
                  <a:tcPr anchor="ctr"/>
                </a:tc>
                <a:tc>
                  <a:txBody>
                    <a:bodyPr/>
                    <a:lstStyle/>
                    <a:p>
                      <a:pPr algn="ctr"/>
                      <a:r>
                        <a:rPr lang="en-US" sz="1100" b="1">
                          <a:solidFill>
                            <a:sysClr val="windowText" lastClr="000000"/>
                          </a:solidFill>
                          <a:latin typeface="Calibri" panose="020F0502020204030204" pitchFamily="34" charset="0"/>
                        </a:rPr>
                        <a:t>72,192.65</a:t>
                      </a:r>
                      <a:endParaRPr lang="el-GR" sz="1100" b="1" dirty="0">
                        <a:solidFill>
                          <a:sysClr val="windowText" lastClr="000000"/>
                        </a:solidFill>
                        <a:latin typeface="Calibri" panose="020F0502020204030204" pitchFamily="34" charset="0"/>
                      </a:endParaRPr>
                    </a:p>
                  </a:txBody>
                  <a:tcPr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942401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latin typeface="Calibri" panose="020F0502020204030204" pitchFamily="34" charset="0"/>
              </a:rPr>
              <a:t>CO</a:t>
            </a:r>
            <a:r>
              <a:rPr lang="en-US" altLang="el-GR" sz="1800" dirty="0">
                <a:latin typeface="Calibri" panose="020F0502020204030204" pitchFamily="34" charset="0"/>
              </a:rPr>
              <a:t>2</a:t>
            </a:r>
            <a:r>
              <a:rPr lang="en-US" altLang="el-GR" dirty="0">
                <a:latin typeface="Calibri" panose="020F0502020204030204" pitchFamily="34" charset="0"/>
              </a:rPr>
              <a:t> emissions in SE Europe over 1990-2015</a:t>
            </a:r>
            <a:endParaRPr lang="el-GR" dirty="0">
              <a:latin typeface="Calibri" panose="020F0502020204030204" pitchFamily="34" charset="0"/>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5">
            <a:extLst>
              <a:ext uri="{FF2B5EF4-FFF2-40B4-BE49-F238E27FC236}">
                <a16:creationId xmlns:a16="http://schemas.microsoft.com/office/drawing/2014/main" xmlns="" id="{91F543EF-B8F6-4A4E-B7CC-AA32B1F86A26}"/>
              </a:ext>
            </a:extLst>
          </p:cNvPr>
          <p:cNvSpPr txBox="1">
            <a:spLocks noChangeArrowheads="1"/>
          </p:cNvSpPr>
          <p:nvPr/>
        </p:nvSpPr>
        <p:spPr bwMode="auto">
          <a:xfrm>
            <a:off x="1484863" y="649089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Sources: IEA, IENE</a:t>
            </a:r>
            <a:endParaRPr lang="el-GR" altLang="el-GR" sz="1200" dirty="0">
              <a:latin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7" y="1674169"/>
            <a:ext cx="8609246" cy="4510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99775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latin typeface="Calibri" panose="020F0502020204030204" pitchFamily="34" charset="0"/>
              </a:rPr>
              <a:t>Total GHG Emissions (Mt of CO</a:t>
            </a:r>
            <a:r>
              <a:rPr lang="en-US" altLang="el-GR" sz="1800" dirty="0">
                <a:latin typeface="Calibri" panose="020F0502020204030204" pitchFamily="34" charset="0"/>
              </a:rPr>
              <a:t>2</a:t>
            </a:r>
            <a:r>
              <a:rPr lang="en-US" altLang="el-GR" dirty="0">
                <a:latin typeface="Calibri" panose="020F0502020204030204" pitchFamily="34" charset="0"/>
              </a:rPr>
              <a:t> eq.) in SE Europe </a:t>
            </a:r>
            <a:br>
              <a:rPr lang="en-US" altLang="el-GR" dirty="0">
                <a:latin typeface="Calibri" panose="020F0502020204030204" pitchFamily="34" charset="0"/>
              </a:rPr>
            </a:br>
            <a:r>
              <a:rPr lang="en-US" altLang="el-GR" dirty="0">
                <a:latin typeface="Calibri" panose="020F0502020204030204" pitchFamily="34" charset="0"/>
              </a:rPr>
              <a:t>over 2005-2050</a:t>
            </a:r>
            <a:endParaRPr lang="el-GR" dirty="0">
              <a:latin typeface="Calibri" panose="020F0502020204030204" pitchFamily="34" charset="0"/>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5">
            <a:extLst>
              <a:ext uri="{FF2B5EF4-FFF2-40B4-BE49-F238E27FC236}">
                <a16:creationId xmlns:a16="http://schemas.microsoft.com/office/drawing/2014/main" xmlns="" id="{91F543EF-B8F6-4A4E-B7CC-AA32B1F86A26}"/>
              </a:ext>
            </a:extLst>
          </p:cNvPr>
          <p:cNvSpPr txBox="1">
            <a:spLocks noChangeArrowheads="1"/>
          </p:cNvSpPr>
          <p:nvPr/>
        </p:nvSpPr>
        <p:spPr bwMode="auto">
          <a:xfrm>
            <a:off x="1417535" y="636443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IENE</a:t>
            </a:r>
            <a:endParaRPr lang="el-GR" altLang="el-GR" sz="1200" dirty="0">
              <a:latin typeface="Calibri" panose="020F050202020403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20992" y="1707333"/>
            <a:ext cx="7336760" cy="4410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50386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6699"/>
                </a:solidFill>
                <a:latin typeface="Calibri" panose="020F0502020204030204" pitchFamily="34" charset="0"/>
              </a:rPr>
              <a:t>SEE Energy Investment Outlook 2016-2025</a:t>
            </a:r>
            <a:endParaRPr lang="el-GR" dirty="0">
              <a:solidFill>
                <a:srgbClr val="666699"/>
              </a:solidFill>
              <a:latin typeface="Calibri" panose="020F0502020204030204" pitchFamily="34" charset="0"/>
            </a:endParaRPr>
          </a:p>
        </p:txBody>
      </p:sp>
      <p:sp>
        <p:nvSpPr>
          <p:cNvPr id="3" name="Content Placeholder 2"/>
          <p:cNvSpPr>
            <a:spLocks noGrp="1"/>
          </p:cNvSpPr>
          <p:nvPr>
            <p:ph idx="1"/>
          </p:nvPr>
        </p:nvSpPr>
        <p:spPr>
          <a:xfrm>
            <a:off x="457200" y="1628800"/>
            <a:ext cx="8229600" cy="4968552"/>
          </a:xfrm>
        </p:spPr>
        <p:txBody>
          <a:bodyPr/>
          <a:lstStyle/>
          <a:p>
            <a:pPr algn="just"/>
            <a:r>
              <a:rPr lang="en-US" sz="1800" dirty="0">
                <a:latin typeface="Calibri" panose="020F0502020204030204" pitchFamily="34" charset="0"/>
              </a:rPr>
              <a:t>The </a:t>
            </a:r>
            <a:r>
              <a:rPr lang="en-US" sz="1800" b="1" dirty="0">
                <a:latin typeface="Calibri" panose="020F0502020204030204" pitchFamily="34" charset="0"/>
              </a:rPr>
              <a:t>investment prospects </a:t>
            </a:r>
            <a:r>
              <a:rPr lang="en-US" sz="1800" dirty="0">
                <a:latin typeface="Calibri" panose="020F0502020204030204" pitchFamily="34" charset="0"/>
              </a:rPr>
              <a:t>in the energy sector of SE Europe over the next 10 years can only be described as </a:t>
            </a:r>
            <a:r>
              <a:rPr lang="en-US" sz="1800" b="1" dirty="0">
                <a:latin typeface="Calibri" panose="020F0502020204030204" pitchFamily="34" charset="0"/>
              </a:rPr>
              <a:t>positive</a:t>
            </a:r>
            <a:r>
              <a:rPr lang="en-US" sz="1800" dirty="0">
                <a:latin typeface="Calibri" panose="020F0502020204030204" pitchFamily="34" charset="0"/>
              </a:rPr>
              <a:t>. </a:t>
            </a:r>
          </a:p>
          <a:p>
            <a:pPr algn="just"/>
            <a:endParaRPr lang="en-US" sz="1800" dirty="0">
              <a:latin typeface="Calibri" panose="020F0502020204030204" pitchFamily="34" charset="0"/>
            </a:endParaRPr>
          </a:p>
          <a:p>
            <a:pPr algn="just"/>
            <a:r>
              <a:rPr lang="en-US" sz="1800" dirty="0">
                <a:latin typeface="Calibri" panose="020F0502020204030204" pitchFamily="34" charset="0"/>
              </a:rPr>
              <a:t>In terms of planned investments, a group of </a:t>
            </a:r>
            <a:r>
              <a:rPr lang="en-US" sz="1800" b="1" dirty="0">
                <a:latin typeface="Calibri" panose="020F0502020204030204" pitchFamily="34" charset="0"/>
              </a:rPr>
              <a:t>five countries (i.e. Turkey, Bulgaria, Romania, Serbia, Greece)</a:t>
            </a:r>
            <a:r>
              <a:rPr lang="en-US" sz="1800" dirty="0">
                <a:latin typeface="Calibri" panose="020F0502020204030204" pitchFamily="34" charset="0"/>
              </a:rPr>
              <a:t> appear to be moving </a:t>
            </a:r>
            <a:r>
              <a:rPr lang="en-US" sz="1800" b="1" dirty="0">
                <a:latin typeface="Calibri" panose="020F0502020204030204" pitchFamily="34" charset="0"/>
              </a:rPr>
              <a:t>much faster than others </a:t>
            </a:r>
            <a:r>
              <a:rPr lang="en-US" sz="1800" dirty="0">
                <a:latin typeface="Calibri" panose="020F0502020204030204" pitchFamily="34" charset="0"/>
              </a:rPr>
              <a:t>in attracting the needed investment for a variety of energy projects, while progress in the rest of the countries is moving more slowly. </a:t>
            </a:r>
          </a:p>
          <a:p>
            <a:pPr algn="just"/>
            <a:endParaRPr lang="en-US" sz="1800" dirty="0">
              <a:latin typeface="Calibri" panose="020F0502020204030204" pitchFamily="34" charset="0"/>
            </a:endParaRPr>
          </a:p>
          <a:p>
            <a:pPr algn="just"/>
            <a:r>
              <a:rPr lang="en-US" sz="1800" dirty="0">
                <a:latin typeface="Calibri" panose="020F0502020204030204" pitchFamily="34" charset="0"/>
              </a:rPr>
              <a:t>The region as a whole can be considered as presenting </a:t>
            </a:r>
            <a:r>
              <a:rPr lang="en-US" sz="1800" b="1" dirty="0">
                <a:latin typeface="Calibri" panose="020F0502020204030204" pitchFamily="34" charset="0"/>
              </a:rPr>
              <a:t>attractive business opportunities in almost all branches of the energy sector</a:t>
            </a:r>
            <a:r>
              <a:rPr lang="en-US" sz="1800" dirty="0">
                <a:latin typeface="Calibri" panose="020F0502020204030204" pitchFamily="34" charset="0"/>
              </a:rPr>
              <a:t>. The present analysis shows that investment in the energy sector will be spread as follows between countries and interregional projects. This analysis involves </a:t>
            </a:r>
            <a:r>
              <a:rPr lang="en-US" sz="1800" b="1" dirty="0">
                <a:latin typeface="Calibri" panose="020F0502020204030204" pitchFamily="34" charset="0"/>
              </a:rPr>
              <a:t>two scenarios: </a:t>
            </a:r>
          </a:p>
          <a:p>
            <a:pPr lvl="1" algn="just"/>
            <a:r>
              <a:rPr lang="en-US" sz="1800" dirty="0">
                <a:latin typeface="Calibri" panose="020F0502020204030204" pitchFamily="34" charset="0"/>
              </a:rPr>
              <a:t>An </a:t>
            </a:r>
            <a:r>
              <a:rPr lang="en-US" sz="1800" b="1" dirty="0">
                <a:latin typeface="Calibri" panose="020F0502020204030204" pitchFamily="34" charset="0"/>
              </a:rPr>
              <a:t>optimistic one</a:t>
            </a:r>
            <a:r>
              <a:rPr lang="en-US" sz="1800" dirty="0">
                <a:latin typeface="Calibri" panose="020F0502020204030204" pitchFamily="34" charset="0"/>
              </a:rPr>
              <a:t> (with an average real GDP growth of 3% over 2016-2025 and maximum investments) and </a:t>
            </a:r>
          </a:p>
          <a:p>
            <a:pPr lvl="1" algn="just"/>
            <a:r>
              <a:rPr lang="en-US" sz="1800" dirty="0">
                <a:latin typeface="Calibri" panose="020F0502020204030204" pitchFamily="34" charset="0"/>
              </a:rPr>
              <a:t>A </a:t>
            </a:r>
            <a:r>
              <a:rPr lang="en-US" sz="1800" b="1" dirty="0">
                <a:latin typeface="Calibri" panose="020F0502020204030204" pitchFamily="34" charset="0"/>
              </a:rPr>
              <a:t>reference one </a:t>
            </a:r>
            <a:r>
              <a:rPr lang="en-US" sz="1800" dirty="0">
                <a:solidFill>
                  <a:srgbClr val="000000"/>
                </a:solidFill>
                <a:latin typeface="Calibri" panose="020F0502020204030204" pitchFamily="34" charset="0"/>
              </a:rPr>
              <a:t>(with an average real GDP growth of 1% over 2016-2025 and substantial part of investments) – </a:t>
            </a:r>
            <a:r>
              <a:rPr lang="en-US" sz="1800" b="1" dirty="0">
                <a:solidFill>
                  <a:srgbClr val="000000"/>
                </a:solidFill>
                <a:latin typeface="Calibri" panose="020F0502020204030204" pitchFamily="34" charset="0"/>
              </a:rPr>
              <a:t>decarbonization scenario</a:t>
            </a:r>
            <a:r>
              <a:rPr lang="en-US" sz="1800" dirty="0">
                <a:latin typeface="Calibri" panose="020F0502020204030204" pitchFamily="34" charset="0"/>
              </a:rPr>
              <a:t>. </a:t>
            </a:r>
          </a:p>
          <a:p>
            <a:endParaRPr lang="en-US" sz="1800" dirty="0">
              <a:latin typeface="Calibri" panose="020F0502020204030204" pitchFamily="34" charset="0"/>
            </a:endParaRPr>
          </a:p>
          <a:p>
            <a:endParaRPr lang="el-GR"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13</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70055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6699"/>
                </a:solidFill>
                <a:latin typeface="Calibri" panose="020F0502020204030204" pitchFamily="34" charset="0"/>
              </a:rPr>
              <a:t>Findings of SEE Energy Investment Outlook </a:t>
            </a:r>
            <a:br>
              <a:rPr lang="en-US" dirty="0">
                <a:solidFill>
                  <a:srgbClr val="666699"/>
                </a:solidFill>
                <a:latin typeface="Calibri" panose="020F0502020204030204" pitchFamily="34" charset="0"/>
              </a:rPr>
            </a:br>
            <a:r>
              <a:rPr lang="en-US" dirty="0">
                <a:solidFill>
                  <a:srgbClr val="666699"/>
                </a:solidFill>
                <a:latin typeface="Calibri" panose="020F0502020204030204" pitchFamily="34" charset="0"/>
              </a:rPr>
              <a:t>2016-2025 per country</a:t>
            </a:r>
            <a:endParaRPr lang="el-GR" dirty="0">
              <a:latin typeface="Calibri" panose="020F0502020204030204" pitchFamily="34" charset="0"/>
            </a:endParaRPr>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 descr="C:\Users\user\AppData\Local\Microsoft\Windows\Temporary Internet Files\Content.Outlook\IR5UF915\Tabl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0664" t="14812" r="16877" b="8757"/>
          <a:stretch/>
        </p:blipFill>
        <p:spPr bwMode="auto">
          <a:xfrm>
            <a:off x="1782838" y="1489254"/>
            <a:ext cx="5406804" cy="496408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5"/>
          <p:cNvSpPr txBox="1">
            <a:spLocks noChangeArrowheads="1"/>
          </p:cNvSpPr>
          <p:nvPr/>
        </p:nvSpPr>
        <p:spPr bwMode="auto">
          <a:xfrm>
            <a:off x="1214402" y="6524163"/>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IENE study “South East Europe Energy Outlook 2016/2017”, Athens, 2017</a:t>
            </a:r>
            <a:endParaRPr lang="el-GR" altLang="el-GR" sz="1200" dirty="0">
              <a:latin typeface="Calibri" panose="020F0502020204030204" pitchFamily="34" charset="0"/>
            </a:endParaRPr>
          </a:p>
        </p:txBody>
      </p:sp>
    </p:spTree>
    <p:extLst>
      <p:ext uri="{BB962C8B-B14F-4D97-AF65-F5344CB8AC3E}">
        <p14:creationId xmlns:p14="http://schemas.microsoft.com/office/powerpoint/2010/main" xmlns="" val="25005704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6699"/>
                </a:solidFill>
                <a:latin typeface="Calibri" panose="020F0502020204030204" pitchFamily="34" charset="0"/>
              </a:rPr>
              <a:t>Findings of SEE Energy Investment Outlook </a:t>
            </a:r>
            <a:br>
              <a:rPr lang="en-US" dirty="0">
                <a:solidFill>
                  <a:srgbClr val="666699"/>
                </a:solidFill>
                <a:latin typeface="Calibri" panose="020F0502020204030204" pitchFamily="34" charset="0"/>
              </a:rPr>
            </a:br>
            <a:r>
              <a:rPr lang="en-US" dirty="0">
                <a:solidFill>
                  <a:srgbClr val="666699"/>
                </a:solidFill>
                <a:latin typeface="Calibri" panose="020F0502020204030204" pitchFamily="34" charset="0"/>
              </a:rPr>
              <a:t>2016-2025 per sector</a:t>
            </a:r>
            <a:endParaRPr lang="el-GR" dirty="0">
              <a:latin typeface="Calibri" panose="020F0502020204030204" pitchFamily="34" charset="0"/>
            </a:endParaRPr>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868" t="19361" r="28258" b="29947"/>
          <a:stretch/>
        </p:blipFill>
        <p:spPr bwMode="auto">
          <a:xfrm>
            <a:off x="912218" y="1453053"/>
            <a:ext cx="7620222" cy="5186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5"/>
          <p:cNvSpPr txBox="1">
            <a:spLocks noChangeArrowheads="1"/>
          </p:cNvSpPr>
          <p:nvPr/>
        </p:nvSpPr>
        <p:spPr bwMode="auto">
          <a:xfrm>
            <a:off x="1540831" y="6538439"/>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IENE study “South East Europe Energy Outlook 2016/2017”, Athens, 2017</a:t>
            </a:r>
            <a:endParaRPr lang="el-GR" altLang="el-GR" sz="1200" dirty="0">
              <a:latin typeface="Calibri" panose="020F0502020204030204" pitchFamily="34" charset="0"/>
            </a:endParaRPr>
          </a:p>
        </p:txBody>
      </p:sp>
    </p:spTree>
    <p:extLst>
      <p:ext uri="{BB962C8B-B14F-4D97-AF65-F5344CB8AC3E}">
        <p14:creationId xmlns:p14="http://schemas.microsoft.com/office/powerpoint/2010/main" xmlns="" val="41618389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468313" y="1773238"/>
            <a:ext cx="8229600" cy="4032250"/>
          </a:xfrm>
        </p:spPr>
        <p:txBody>
          <a:bodyPr/>
          <a:lstStyle/>
          <a:p>
            <a:pPr algn="ctr" eaLnBrk="1" hangingPunct="1">
              <a:spcBef>
                <a:spcPct val="50000"/>
              </a:spcBef>
              <a:buFont typeface="Wingdings" pitchFamily="2" charset="2"/>
              <a:buNone/>
              <a:defRPr/>
            </a:pPr>
            <a:endParaRPr lang="en-US" sz="18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itchFamily="2" charset="2"/>
              <a:buNone/>
              <a:defRPr/>
            </a:pPr>
            <a:r>
              <a:rPr lang="en-US" sz="4400" b="1" dirty="0">
                <a:solidFill>
                  <a:schemeClr val="tx2"/>
                </a:solidFill>
                <a:effectLst>
                  <a:outerShdw blurRad="38100" dist="38100" dir="2700000" algn="tl">
                    <a:srgbClr val="C0C0C0"/>
                  </a:outerShdw>
                </a:effectLst>
                <a:latin typeface="Book Antiqua" pitchFamily="18" charset="0"/>
              </a:rPr>
              <a:t>Thank you for</a:t>
            </a:r>
          </a:p>
          <a:p>
            <a:pPr algn="ctr" eaLnBrk="1" hangingPunct="1">
              <a:spcBef>
                <a:spcPct val="50000"/>
              </a:spcBef>
              <a:buFont typeface="Wingdings" pitchFamily="2" charset="2"/>
              <a:buNone/>
              <a:defRPr/>
            </a:pPr>
            <a:r>
              <a:rPr lang="en-US" sz="4400" b="1" dirty="0">
                <a:solidFill>
                  <a:schemeClr val="tx2"/>
                </a:solidFill>
                <a:effectLst>
                  <a:outerShdw blurRad="38100" dist="38100" dir="2700000" algn="tl">
                    <a:srgbClr val="C0C0C0"/>
                  </a:outerShdw>
                </a:effectLst>
                <a:latin typeface="Book Antiqua" pitchFamily="18" charset="0"/>
              </a:rPr>
              <a:t> your attention</a:t>
            </a:r>
          </a:p>
          <a:p>
            <a:pPr algn="ctr" eaLnBrk="1" hangingPunct="1">
              <a:spcBef>
                <a:spcPct val="50000"/>
              </a:spcBef>
              <a:buFont typeface="Wingdings" pitchFamily="2" charset="2"/>
              <a:buNone/>
              <a:defRPr/>
            </a:pPr>
            <a:endParaRPr lang="en-US" sz="2400" b="1" dirty="0">
              <a:solidFill>
                <a:schemeClr val="tx2"/>
              </a:solidFill>
              <a:effectLst>
                <a:outerShdw blurRad="38100" dist="38100" dir="2700000" algn="tl">
                  <a:srgbClr val="C0C0C0"/>
                </a:outerShdw>
              </a:effectLst>
              <a:latin typeface="Book Antiqua" pitchFamily="18" charset="0"/>
              <a:hlinkClick r:id="" action="ppaction://noaction"/>
            </a:endParaRPr>
          </a:p>
          <a:p>
            <a:pPr algn="ctr" eaLnBrk="1" hangingPunct="1">
              <a:spcBef>
                <a:spcPct val="50000"/>
              </a:spcBef>
              <a:buFont typeface="Wingdings" pitchFamily="2" charset="2"/>
              <a:buNone/>
              <a:defRPr/>
            </a:pPr>
            <a:r>
              <a:rPr lang="en-US" sz="2400" b="1" dirty="0">
                <a:solidFill>
                  <a:schemeClr val="tx2"/>
                </a:solidFill>
                <a:effectLst>
                  <a:outerShdw blurRad="38100" dist="38100" dir="2700000" algn="tl">
                    <a:srgbClr val="C0C0C0"/>
                  </a:outerShdw>
                </a:effectLst>
                <a:latin typeface="Book Antiqua" pitchFamily="18" charset="0"/>
                <a:hlinkClick r:id="" action="ppaction://noaction"/>
              </a:rPr>
              <a:t>www.iene.eu</a:t>
            </a:r>
            <a:r>
              <a:rPr lang="en-US" sz="2400" b="1" dirty="0">
                <a:solidFill>
                  <a:schemeClr val="tx2"/>
                </a:solidFill>
                <a:effectLst>
                  <a:outerShdw blurRad="38100" dist="38100" dir="2700000" algn="tl">
                    <a:srgbClr val="C0C0C0"/>
                  </a:outerShdw>
                </a:effectLst>
                <a:latin typeface="Book Antiqua" pitchFamily="18" charset="0"/>
              </a:rPr>
              <a:t> </a:t>
            </a:r>
          </a:p>
          <a:p>
            <a:pPr algn="ctr" eaLnBrk="1" hangingPunct="1">
              <a:spcBef>
                <a:spcPct val="50000"/>
              </a:spcBef>
              <a:buFont typeface="Wingdings" pitchFamily="2" charset="2"/>
              <a:buNone/>
              <a:defRPr/>
            </a:pPr>
            <a:r>
              <a:rPr lang="en-US" sz="2400" b="1" dirty="0">
                <a:solidFill>
                  <a:schemeClr val="tx2"/>
                </a:solidFill>
                <a:effectLst>
                  <a:outerShdw blurRad="38100" dist="38100" dir="2700000" algn="tl">
                    <a:srgbClr val="C0C0C0"/>
                  </a:outerShdw>
                </a:effectLst>
                <a:latin typeface="Book Antiqua" pitchFamily="18" charset="0"/>
                <a:hlinkClick r:id="rId2"/>
              </a:rPr>
              <a:t>cstambolis@iene.gr</a:t>
            </a:r>
            <a:r>
              <a:rPr lang="en-US" b="1" dirty="0">
                <a:solidFill>
                  <a:schemeClr val="tx2"/>
                </a:solidFill>
                <a:effectLst>
                  <a:outerShdw blurRad="38100" dist="38100" dir="2700000" algn="tl">
                    <a:srgbClr val="C0C0C0"/>
                  </a:outerShdw>
                </a:effectLst>
                <a:latin typeface="Book Antiqua" pitchFamily="18" charset="0"/>
              </a:rPr>
              <a:t> </a:t>
            </a:r>
          </a:p>
          <a:p>
            <a:pPr algn="ctr" eaLnBrk="1" hangingPunct="1">
              <a:spcBef>
                <a:spcPct val="50000"/>
              </a:spcBef>
              <a:buFont typeface="Wingdings" pitchFamily="2" charset="2"/>
              <a:buNone/>
              <a:defRPr/>
            </a:pPr>
            <a:r>
              <a:rPr lang="en-US" sz="4800" b="1" dirty="0">
                <a:solidFill>
                  <a:schemeClr val="tx2"/>
                </a:solidFill>
                <a:effectLst>
                  <a:outerShdw blurRad="38100" dist="38100" dir="2700000" algn="tl">
                    <a:srgbClr val="C0C0C0"/>
                  </a:outerShdw>
                </a:effectLst>
                <a:latin typeface="Book Antiqua" pitchFamily="18" charset="0"/>
              </a:rPr>
              <a:t> </a:t>
            </a:r>
          </a:p>
          <a:p>
            <a:pPr algn="ctr" eaLnBrk="1" hangingPunct="1">
              <a:buFont typeface="Wingdings" pitchFamily="2" charset="2"/>
              <a:buNone/>
              <a:defRPr/>
            </a:pPr>
            <a:r>
              <a:rPr lang="en-US" sz="4800" dirty="0">
                <a:solidFill>
                  <a:schemeClr val="tx2"/>
                </a:solidFill>
              </a:rPr>
              <a:t> </a:t>
            </a:r>
            <a:endParaRPr lang="el-GR" sz="4800" dirty="0">
              <a:solidFill>
                <a:schemeClr val="tx2"/>
              </a:solidFill>
            </a:endParaRPr>
          </a:p>
        </p:txBody>
      </p:sp>
      <p:pic>
        <p:nvPicPr>
          <p:cNvPr id="20483" name="3 - Εικόνα" descr="logo iene EN telik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375" y="0"/>
            <a:ext cx="1800225"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F124A5-2729-42F2-9DAD-41E606B42B00}"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xmlns="" val="24314901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a:spcBef>
                <a:spcPct val="50000"/>
              </a:spcBef>
              <a:defRPr/>
            </a:pPr>
            <a:r>
              <a:rPr lang="en-US" altLang="el-GR" kern="1200" dirty="0">
                <a:latin typeface="Calibri" pitchFamily="34" charset="0"/>
              </a:rPr>
              <a:t>The SE European Region Defined</a:t>
            </a:r>
            <a:endParaRPr lang="el-GR" altLang="el-GR" kern="1200" dirty="0">
              <a:latin typeface="Calibri" pitchFamily="34" charset="0"/>
            </a:endParaRP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1896" t="25186" r="9583" b="11382"/>
          <a:stretch>
            <a:fillRect/>
          </a:stretch>
        </p:blipFill>
        <p:spPr bwMode="auto">
          <a:xfrm>
            <a:off x="250827" y="1700218"/>
            <a:ext cx="8893175" cy="4865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Θέση αριθμού διαφάνειας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Arial"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Arial"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Arial" pitchFamily="34" charset="0"/>
              </a:defRPr>
            </a:lvl3pPr>
            <a:lvl4pPr marL="1600200" indent="-228600">
              <a:spcBef>
                <a:spcPct val="20000"/>
              </a:spcBef>
              <a:buClr>
                <a:schemeClr val="bg2"/>
              </a:buClr>
              <a:buFont typeface="Wingdings" pitchFamily="2" charset="2"/>
              <a:buChar char="§"/>
              <a:defRPr>
                <a:solidFill>
                  <a:schemeClr val="tx1"/>
                </a:solidFill>
                <a:latin typeface="Arial"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defRPr>
            </a:lvl9pPr>
          </a:lstStyle>
          <a:p>
            <a:pPr>
              <a:spcBef>
                <a:spcPct val="0"/>
              </a:spcBef>
              <a:buClrTx/>
              <a:buSzTx/>
              <a:buFontTx/>
              <a:buNone/>
            </a:pPr>
            <a:fld id="{AA718896-5239-4FED-AD29-8E11358C3B6E}" type="slidenum">
              <a:rPr lang="en-US" altLang="el-GR" sz="1000" smtClean="0"/>
              <a:pPr>
                <a:spcBef>
                  <a:spcPct val="0"/>
                </a:spcBef>
                <a:buClrTx/>
                <a:buSzTx/>
                <a:buFontTx/>
                <a:buNone/>
              </a:pPr>
              <a:t>2</a:t>
            </a:fld>
            <a:endParaRPr lang="en-US" altLang="el-GR" sz="1000"/>
          </a:p>
        </p:txBody>
      </p:sp>
    </p:spTree>
    <p:extLst>
      <p:ext uri="{BB962C8B-B14F-4D97-AF65-F5344CB8AC3E}">
        <p14:creationId xmlns:p14="http://schemas.microsoft.com/office/powerpoint/2010/main" xmlns="" val="41387320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Calibri" panose="020F0502020204030204" pitchFamily="34" charset="0"/>
              </a:rPr>
              <a:t>Key Regional Energy Issues</a:t>
            </a:r>
            <a:endParaRPr lang="el-GR" dirty="0">
              <a:latin typeface="Calibri" panose="020F0502020204030204" pitchFamily="34" charset="0"/>
            </a:endParaRPr>
          </a:p>
        </p:txBody>
      </p:sp>
      <p:sp>
        <p:nvSpPr>
          <p:cNvPr id="3" name="Θέση περιεχομένου 2"/>
          <p:cNvSpPr>
            <a:spLocks noGrp="1"/>
          </p:cNvSpPr>
          <p:nvPr>
            <p:ph idx="1"/>
          </p:nvPr>
        </p:nvSpPr>
        <p:spPr>
          <a:xfrm>
            <a:off x="467544" y="1700808"/>
            <a:ext cx="8229600" cy="4824536"/>
          </a:xfrm>
        </p:spPr>
        <p:txBody>
          <a:bodyPr/>
          <a:lstStyle/>
          <a:p>
            <a:r>
              <a:rPr lang="en-US" sz="2000" dirty="0">
                <a:latin typeface="Calibri" panose="020F0502020204030204" pitchFamily="34" charset="0"/>
              </a:rPr>
              <a:t>Marked divergence between EU and SEE energy strategies</a:t>
            </a:r>
            <a:endParaRPr lang="el-GR" sz="2000" dirty="0">
              <a:latin typeface="Calibri" panose="020F0502020204030204" pitchFamily="34" charset="0"/>
            </a:endParaRPr>
          </a:p>
          <a:p>
            <a:pPr lvl="0"/>
            <a:r>
              <a:rPr lang="en-US" sz="2000" dirty="0">
                <a:latin typeface="Calibri" panose="020F0502020204030204" pitchFamily="34" charset="0"/>
              </a:rPr>
              <a:t>SEE is more energy security vulnerable than the rest of Europe </a:t>
            </a:r>
            <a:endParaRPr lang="el-GR" sz="2000" dirty="0">
              <a:latin typeface="Calibri" panose="020F0502020204030204" pitchFamily="34" charset="0"/>
            </a:endParaRPr>
          </a:p>
          <a:p>
            <a:r>
              <a:rPr lang="en-US" sz="2000" dirty="0">
                <a:latin typeface="Calibri" panose="020F0502020204030204" pitchFamily="34" charset="0"/>
              </a:rPr>
              <a:t>Energy supply diversification in SE Europe is less important than security of energy transportation and transmission (oil, gas and electricity)</a:t>
            </a:r>
          </a:p>
          <a:p>
            <a:r>
              <a:rPr lang="en-US" sz="2000" dirty="0">
                <a:latin typeface="Calibri" panose="020F0502020204030204" pitchFamily="34" charset="0"/>
              </a:rPr>
              <a:t>SEE’s high hydrocarbon dependence</a:t>
            </a:r>
            <a:endParaRPr lang="el-GR" sz="2000" dirty="0">
              <a:latin typeface="Calibri" panose="020F0502020204030204" pitchFamily="34" charset="0"/>
            </a:endParaRPr>
          </a:p>
          <a:p>
            <a:r>
              <a:rPr lang="en-US" sz="2000" dirty="0">
                <a:latin typeface="Calibri" panose="020F0502020204030204" pitchFamily="34" charset="0"/>
              </a:rPr>
              <a:t>Electricity’s newcomer gas alters supply balance</a:t>
            </a:r>
            <a:endParaRPr lang="el-GR" sz="2000" dirty="0">
              <a:latin typeface="Calibri" panose="020F0502020204030204" pitchFamily="34" charset="0"/>
            </a:endParaRPr>
          </a:p>
          <a:p>
            <a:pPr lvl="0"/>
            <a:r>
              <a:rPr lang="en-US" sz="2000" dirty="0">
                <a:latin typeface="Calibri" panose="020F0502020204030204" pitchFamily="34" charset="0"/>
              </a:rPr>
              <a:t>Lack of adequate electricity and gas interconnections </a:t>
            </a:r>
            <a:endParaRPr lang="el-GR" sz="2000" dirty="0">
              <a:latin typeface="Calibri" panose="020F0502020204030204" pitchFamily="34" charset="0"/>
            </a:endParaRPr>
          </a:p>
          <a:p>
            <a:pPr lvl="0"/>
            <a:r>
              <a:rPr lang="en-US" sz="2000" dirty="0">
                <a:latin typeface="Calibri" panose="020F0502020204030204" pitchFamily="34" charset="0"/>
              </a:rPr>
              <a:t>Coal is and will continue for sometime to be relevant </a:t>
            </a:r>
            <a:endParaRPr lang="el-GR" sz="2000" dirty="0">
              <a:latin typeface="Calibri" panose="020F0502020204030204" pitchFamily="34" charset="0"/>
            </a:endParaRPr>
          </a:p>
          <a:p>
            <a:r>
              <a:rPr lang="en-US" sz="2000" dirty="0">
                <a:latin typeface="Calibri" panose="020F0502020204030204" pitchFamily="34" charset="0"/>
              </a:rPr>
              <a:t>SEE’s path towards </a:t>
            </a:r>
            <a:r>
              <a:rPr lang="en-US" sz="2000" dirty="0" err="1">
                <a:latin typeface="Calibri" panose="020F0502020204030204" pitchFamily="34" charset="0"/>
              </a:rPr>
              <a:t>decarbonisation</a:t>
            </a:r>
            <a:r>
              <a:rPr lang="en-US" sz="2000" dirty="0">
                <a:latin typeface="Calibri" panose="020F0502020204030204" pitchFamily="34" charset="0"/>
              </a:rPr>
              <a:t> is difficult and uncertain</a:t>
            </a:r>
            <a:endParaRPr lang="el-GR" sz="2000" dirty="0">
              <a:latin typeface="Calibri" panose="020F0502020204030204" pitchFamily="34" charset="0"/>
            </a:endParaRPr>
          </a:p>
          <a:p>
            <a:pPr lvl="0"/>
            <a:r>
              <a:rPr lang="en-US" sz="2000" dirty="0">
                <a:latin typeface="Calibri" panose="020F0502020204030204" pitchFamily="34" charset="0"/>
              </a:rPr>
              <a:t>Nuclear remains a viable option for SEE power generation </a:t>
            </a:r>
            <a:endParaRPr lang="el-GR" sz="2000" dirty="0">
              <a:latin typeface="Calibri" panose="020F0502020204030204" pitchFamily="34" charset="0"/>
            </a:endParaRPr>
          </a:p>
          <a:p>
            <a:pPr lvl="0"/>
            <a:r>
              <a:rPr lang="en-US" sz="2000" dirty="0">
                <a:latin typeface="Calibri" panose="020F0502020204030204" pitchFamily="34" charset="0"/>
              </a:rPr>
              <a:t>RES growth impeded due to policy failures, financial and regulatory framework and electricity grid constraints </a:t>
            </a:r>
          </a:p>
          <a:p>
            <a:pPr lvl="0"/>
            <a:r>
              <a:rPr lang="en-US" sz="2000" dirty="0">
                <a:latin typeface="Calibri" panose="020F0502020204030204" pitchFamily="34" charset="0"/>
              </a:rPr>
              <a:t>Energy poverty is emerging as a regional concern mainly related to deteriorating social conditions </a:t>
            </a:r>
          </a:p>
          <a:p>
            <a:pPr marL="0" indent="0">
              <a:buNone/>
            </a:pPr>
            <a:endParaRPr lang="el-GR"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3</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59307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2600" dirty="0">
                <a:latin typeface="Calibri" panose="020F0502020204030204" pitchFamily="34" charset="0"/>
              </a:rPr>
              <a:t>Energy Market Integration and Transition in SE Europe (I)</a:t>
            </a:r>
          </a:p>
        </p:txBody>
      </p:sp>
      <p:sp>
        <p:nvSpPr>
          <p:cNvPr id="3" name="Content Placeholder 2"/>
          <p:cNvSpPr>
            <a:spLocks noGrp="1"/>
          </p:cNvSpPr>
          <p:nvPr>
            <p:ph idx="1"/>
          </p:nvPr>
        </p:nvSpPr>
        <p:spPr>
          <a:xfrm>
            <a:off x="457200" y="1556792"/>
            <a:ext cx="8229600" cy="5301208"/>
          </a:xfrm>
        </p:spPr>
        <p:txBody>
          <a:bodyPr/>
          <a:lstStyle/>
          <a:p>
            <a:pPr algn="just"/>
            <a:r>
              <a:rPr lang="en-US" sz="1800" dirty="0">
                <a:latin typeface="Calibri" panose="020F0502020204030204" pitchFamily="34" charset="0"/>
              </a:rPr>
              <a:t>As the economies of SEE countries are catching up with those of the rest of Europe, energy plays an </a:t>
            </a:r>
            <a:r>
              <a:rPr lang="en-US" sz="1800" b="1" dirty="0">
                <a:latin typeface="Calibri" panose="020F0502020204030204" pitchFamily="34" charset="0"/>
              </a:rPr>
              <a:t>important role </a:t>
            </a:r>
            <a:r>
              <a:rPr lang="en-US" sz="1800" dirty="0">
                <a:latin typeface="Calibri" panose="020F0502020204030204" pitchFamily="34" charset="0"/>
              </a:rPr>
              <a:t>both from financial/investment perspective but also because of market development (i.e. liberalization, competition, etc.)</a:t>
            </a:r>
          </a:p>
          <a:p>
            <a:pPr algn="just"/>
            <a:r>
              <a:rPr lang="en-US" sz="1800" dirty="0">
                <a:latin typeface="Calibri" panose="020F0502020204030204" pitchFamily="34" charset="0"/>
              </a:rPr>
              <a:t>Although </a:t>
            </a:r>
            <a:r>
              <a:rPr lang="en-US" sz="1800" b="1" dirty="0">
                <a:latin typeface="Calibri" panose="020F0502020204030204" pitchFamily="34" charset="0"/>
              </a:rPr>
              <a:t>considerable progress </a:t>
            </a:r>
            <a:r>
              <a:rPr lang="en-US" sz="1800" dirty="0">
                <a:latin typeface="Calibri" panose="020F0502020204030204" pitchFamily="34" charset="0"/>
              </a:rPr>
              <a:t>has been achieved in recent years on energy market integration, the region faces today serious challenges when it comes to adapting its energy systems and energy markets to meet EU basic targets (i.e. decarbonization, RES penetration, energy efficiency)</a:t>
            </a:r>
          </a:p>
          <a:p>
            <a:pPr algn="just"/>
            <a:r>
              <a:rPr lang="en-US" sz="1800" dirty="0">
                <a:latin typeface="Calibri" panose="020F0502020204030204" pitchFamily="34" charset="0"/>
              </a:rPr>
              <a:t>Today, we observe </a:t>
            </a:r>
            <a:r>
              <a:rPr lang="en-US" sz="1800" b="1" dirty="0">
                <a:latin typeface="Calibri" panose="020F0502020204030204" pitchFamily="34" charset="0"/>
              </a:rPr>
              <a:t>great divergence </a:t>
            </a:r>
            <a:r>
              <a:rPr lang="en-US" sz="1800" dirty="0">
                <a:latin typeface="Calibri" panose="020F0502020204030204" pitchFamily="34" charset="0"/>
              </a:rPr>
              <a:t>in the degree of adaptation between the different country groups of the region. EU member states having achieved market integration to a large extent with further progress ahead, while West Balkan countries, with the help of Energy Community, trailing behind but on a firm footing as their regulatory authorities and other institutions are now taking the lead.</a:t>
            </a:r>
          </a:p>
          <a:p>
            <a:pPr algn="just"/>
            <a:r>
              <a:rPr lang="en-US" sz="1800" dirty="0">
                <a:latin typeface="Calibri" panose="020F0502020204030204" pitchFamily="34" charset="0"/>
              </a:rPr>
              <a:t>In today’s exposition, we are greatly assisted from the work undertaken by IENE in its latest </a:t>
            </a:r>
            <a:r>
              <a:rPr lang="en-US" sz="1800" b="1" dirty="0">
                <a:latin typeface="Calibri" panose="020F0502020204030204" pitchFamily="34" charset="0"/>
              </a:rPr>
              <a:t>“SEE Energy Outlook 2016/2017”</a:t>
            </a:r>
            <a:r>
              <a:rPr lang="en-US" sz="1800" dirty="0">
                <a:latin typeface="Calibri" panose="020F0502020204030204" pitchFamily="34" charset="0"/>
              </a:rPr>
              <a:t>, published late June 2017. A tremendous amount of data and analysis is contained in this publication which helps us understand the economic and energy dynamics of the region.</a:t>
            </a:r>
          </a:p>
          <a:p>
            <a:pPr algn="just"/>
            <a:endParaRPr lang="en-US" sz="1800" dirty="0">
              <a:latin typeface="Calibri" panose="020F0502020204030204" pitchFamily="34" charset="0"/>
            </a:endParaRPr>
          </a:p>
          <a:p>
            <a:pPr algn="just">
              <a:buAutoNum type="alphaLcParenBoth"/>
            </a:pPr>
            <a:endParaRPr lang="en-US" sz="1800" dirty="0">
              <a:latin typeface="Calibri" panose="020F0502020204030204" pitchFamily="34" charset="0"/>
            </a:endParaRPr>
          </a:p>
          <a:p>
            <a:endParaRPr lang="el-GR"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4</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74267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2600" dirty="0">
                <a:latin typeface="Calibri" panose="020F0502020204030204" pitchFamily="34" charset="0"/>
              </a:rPr>
              <a:t>Energy Market Integration and Transition in SE Europe (II)</a:t>
            </a:r>
          </a:p>
        </p:txBody>
      </p:sp>
      <p:sp>
        <p:nvSpPr>
          <p:cNvPr id="3" name="Content Placeholder 2"/>
          <p:cNvSpPr>
            <a:spLocks noGrp="1"/>
          </p:cNvSpPr>
          <p:nvPr>
            <p:ph idx="1"/>
          </p:nvPr>
        </p:nvSpPr>
        <p:spPr>
          <a:xfrm>
            <a:off x="457200" y="1556792"/>
            <a:ext cx="8229600" cy="5301208"/>
          </a:xfrm>
        </p:spPr>
        <p:txBody>
          <a:bodyPr/>
          <a:lstStyle/>
          <a:p>
            <a:pPr algn="just"/>
            <a:endParaRPr lang="en-US" sz="1800" dirty="0">
              <a:latin typeface="Calibri" panose="020F0502020204030204" pitchFamily="34" charset="0"/>
            </a:endParaRPr>
          </a:p>
          <a:p>
            <a:pPr algn="just"/>
            <a:r>
              <a:rPr lang="en-US" sz="1800" dirty="0">
                <a:latin typeface="Calibri" panose="020F0502020204030204" pitchFamily="34" charset="0"/>
              </a:rPr>
              <a:t>If we look at the region as a whole, we observe the following:</a:t>
            </a:r>
          </a:p>
          <a:p>
            <a:pPr lvl="1" algn="just">
              <a:buFont typeface="+mj-lt"/>
              <a:buAutoNum type="arabicPeriod"/>
            </a:pPr>
            <a:r>
              <a:rPr lang="en-US" sz="1800" dirty="0">
                <a:latin typeface="Calibri" panose="020F0502020204030204" pitchFamily="34" charset="0"/>
              </a:rPr>
              <a:t>Energy market liberalization (electricity and gas) and market integration are moving ahead, but in widely diverging directions.</a:t>
            </a:r>
          </a:p>
          <a:p>
            <a:pPr lvl="1" algn="just">
              <a:buFont typeface="+mj-lt"/>
              <a:buAutoNum type="arabicPeriod"/>
            </a:pPr>
            <a:r>
              <a:rPr lang="en-US" sz="1800" dirty="0">
                <a:latin typeface="Calibri" panose="020F0502020204030204" pitchFamily="34" charset="0"/>
              </a:rPr>
              <a:t>RES are definitely entering into the country and regional energy mix, but at a slow pace (i.e. </a:t>
            </a:r>
            <a:r>
              <a:rPr lang="en-US" sz="1800" b="1" dirty="0">
                <a:latin typeface="Calibri" panose="020F0502020204030204" pitchFamily="34" charset="0"/>
              </a:rPr>
              <a:t>less than 1 GW of installed capacity in 2017, excluding Turkey</a:t>
            </a:r>
            <a:r>
              <a:rPr lang="en-US" sz="1800" dirty="0">
                <a:latin typeface="Calibri" panose="020F0502020204030204" pitchFamily="34" charset="0"/>
              </a:rPr>
              <a:t>)</a:t>
            </a:r>
          </a:p>
          <a:p>
            <a:pPr lvl="1" algn="just">
              <a:buFont typeface="+mj-lt"/>
              <a:buAutoNum type="arabicPeriod"/>
            </a:pPr>
            <a:r>
              <a:rPr lang="en-US" sz="1800" dirty="0">
                <a:latin typeface="Calibri" panose="020F0502020204030204" pitchFamily="34" charset="0"/>
              </a:rPr>
              <a:t>Energy efficiency is also moving ahead, but cannot be quantified yet, with hundreds of projects under development in all countries. It is not at all sure that EU’s goal for 27% energy efficiency by 2030 will be met.</a:t>
            </a:r>
          </a:p>
          <a:p>
            <a:pPr lvl="1" algn="just">
              <a:buFont typeface="+mj-lt"/>
              <a:buAutoNum type="arabicPeriod"/>
            </a:pPr>
            <a:r>
              <a:rPr lang="en-US" sz="1800" dirty="0">
                <a:latin typeface="Calibri" panose="020F0502020204030204" pitchFamily="34" charset="0"/>
              </a:rPr>
              <a:t>Electricity grid infrastructure is expanding and upgraded across the region.</a:t>
            </a:r>
          </a:p>
          <a:p>
            <a:pPr lvl="1" algn="just">
              <a:buFont typeface="+mj-lt"/>
              <a:buAutoNum type="arabicPeriod"/>
            </a:pPr>
            <a:r>
              <a:rPr lang="en-US" sz="1800" dirty="0">
                <a:latin typeface="Calibri" panose="020F0502020204030204" pitchFamily="34" charset="0"/>
              </a:rPr>
              <a:t>However, carbon-based power generation is also moving ahead, adding substantial capacity from now until 2025 (</a:t>
            </a:r>
            <a:r>
              <a:rPr lang="en-US" sz="1800" b="1" dirty="0">
                <a:latin typeface="Calibri" panose="020F0502020204030204" pitchFamily="34" charset="0"/>
              </a:rPr>
              <a:t>1.5 GW per year for SEE and 2.5 GW for Turkey, i.e. total 4 GW per year over the next 7-8 years</a:t>
            </a:r>
            <a:r>
              <a:rPr lang="en-US" sz="1800" dirty="0">
                <a:latin typeface="Calibri" panose="020F0502020204030204" pitchFamily="34" charset="0"/>
              </a:rPr>
              <a:t>).</a:t>
            </a:r>
          </a:p>
          <a:p>
            <a:pPr lvl="1" algn="just">
              <a:buFont typeface="+mj-lt"/>
              <a:buAutoNum type="arabicPeriod"/>
            </a:pPr>
            <a:r>
              <a:rPr lang="en-US" sz="1800" dirty="0">
                <a:latin typeface="Calibri" panose="020F0502020204030204" pitchFamily="34" charset="0"/>
              </a:rPr>
              <a:t>Carbon-free new nuclear capacity in SEE over last few years is </a:t>
            </a:r>
            <a:r>
              <a:rPr lang="en-US" sz="1800" b="1" dirty="0">
                <a:latin typeface="Calibri" panose="020F0502020204030204" pitchFamily="34" charset="0"/>
              </a:rPr>
              <a:t>zero</a:t>
            </a:r>
            <a:r>
              <a:rPr lang="en-US" sz="1800" dirty="0">
                <a:latin typeface="Calibri" panose="020F0502020204030204" pitchFamily="34" charset="0"/>
              </a:rPr>
              <a:t>.</a:t>
            </a:r>
          </a:p>
          <a:p>
            <a:pPr algn="just">
              <a:buAutoNum type="alphaLcParenBoth"/>
            </a:pPr>
            <a:endParaRPr lang="en-US" sz="1800" dirty="0">
              <a:latin typeface="Calibri" panose="020F0502020204030204" pitchFamily="34" charset="0"/>
            </a:endParaRPr>
          </a:p>
          <a:p>
            <a:endParaRPr lang="el-GR"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5</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86145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50968"/>
            <a:ext cx="8229600" cy="898427"/>
          </a:xfrm>
        </p:spPr>
        <p:txBody>
          <a:bodyPr/>
          <a:lstStyle/>
          <a:p>
            <a:r>
              <a:rPr lang="en-US" dirty="0">
                <a:latin typeface="Calibri" panose="020F0502020204030204" pitchFamily="34" charset="0"/>
              </a:rPr>
              <a:t>EU Energy Policy Framework (by 2020, 2030 and 2050)</a:t>
            </a:r>
            <a:endParaRPr lang="el-GR"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defTabSz="685800">
              <a:defRPr/>
            </a:pPr>
            <a:fld id="{280EF336-1B1C-46D8-9B12-1B7BF89F4C60}" type="slidenum">
              <a:rPr lang="en-US" sz="750">
                <a:solidFill>
                  <a:srgbClr val="000000"/>
                </a:solidFill>
              </a:rPr>
              <a:pPr defTabSz="685800">
                <a:defRPr/>
              </a:pPr>
              <a:t>6</a:t>
            </a:fld>
            <a:endParaRPr lang="en-US" sz="750" dirty="0">
              <a:solidFill>
                <a:srgbClr val="000000"/>
              </a:solidFill>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1436864" y="6417303"/>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 European Commission </a:t>
            </a:r>
            <a:endParaRPr lang="el-GR" altLang="el-GR" sz="1200" dirty="0">
              <a:latin typeface="Calibri" panose="020F050202020403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4020" y="1573871"/>
            <a:ext cx="8075300" cy="46946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08721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EU Energy Policy Framework: How Does This </a:t>
            </a:r>
            <a:br>
              <a:rPr lang="en-US" dirty="0">
                <a:latin typeface="Calibri" panose="020F0502020204030204" pitchFamily="34" charset="0"/>
              </a:rPr>
            </a:br>
            <a:r>
              <a:rPr lang="en-US" dirty="0">
                <a:latin typeface="Calibri" panose="020F0502020204030204" pitchFamily="34" charset="0"/>
              </a:rPr>
              <a:t>Stand for SE Europe?</a:t>
            </a:r>
            <a:endParaRPr lang="el-GR" dirty="0">
              <a:latin typeface="Calibri" panose="020F0502020204030204" pitchFamily="34" charset="0"/>
            </a:endParaRPr>
          </a:p>
        </p:txBody>
      </p:sp>
      <p:sp>
        <p:nvSpPr>
          <p:cNvPr id="3" name="Content Placeholder 2"/>
          <p:cNvSpPr>
            <a:spLocks noGrp="1"/>
          </p:cNvSpPr>
          <p:nvPr>
            <p:ph idx="1"/>
          </p:nvPr>
        </p:nvSpPr>
        <p:spPr>
          <a:xfrm>
            <a:off x="457200" y="1475259"/>
            <a:ext cx="8229600" cy="5256584"/>
          </a:xfrm>
        </p:spPr>
        <p:txBody>
          <a:bodyPr/>
          <a:lstStyle/>
          <a:p>
            <a:pPr algn="just">
              <a:buFont typeface="Wingdings" panose="05000000000000000000" pitchFamily="2" charset="2"/>
              <a:buChar char="q"/>
            </a:pPr>
            <a:endParaRPr lang="en-US" sz="1600" dirty="0">
              <a:latin typeface="Calibri" panose="020F0502020204030204" pitchFamily="34" charset="0"/>
            </a:endParaRPr>
          </a:p>
          <a:p>
            <a:pPr algn="just"/>
            <a:r>
              <a:rPr lang="en-US" sz="1600" dirty="0">
                <a:solidFill>
                  <a:srgbClr val="262626"/>
                </a:solidFill>
                <a:latin typeface="Calibri" pitchFamily="34" charset="0"/>
              </a:rPr>
              <a:t>It seems that an </a:t>
            </a:r>
            <a:r>
              <a:rPr lang="en-US" sz="1600" b="1" dirty="0">
                <a:solidFill>
                  <a:srgbClr val="262626"/>
                </a:solidFill>
                <a:latin typeface="Calibri" pitchFamily="34" charset="0"/>
              </a:rPr>
              <a:t>inverted pyramid arrangement </a:t>
            </a:r>
            <a:r>
              <a:rPr lang="en-US" sz="1600" dirty="0">
                <a:solidFill>
                  <a:srgbClr val="262626"/>
                </a:solidFill>
                <a:latin typeface="Calibri" pitchFamily="34" charset="0"/>
              </a:rPr>
              <a:t>has been developed in SE Europe, compared to pursued official Energy Union policies and stated targets as economic development at all costs remains number one priority for most countries.</a:t>
            </a:r>
          </a:p>
          <a:p>
            <a:pPr algn="just"/>
            <a:endParaRPr lang="en-US" sz="1600" dirty="0">
              <a:solidFill>
                <a:srgbClr val="262626"/>
              </a:solidFill>
              <a:latin typeface="Calibri" pitchFamily="34" charset="0"/>
            </a:endParaRPr>
          </a:p>
          <a:p>
            <a:pPr algn="just"/>
            <a:r>
              <a:rPr lang="en-US" sz="1600" dirty="0">
                <a:solidFill>
                  <a:srgbClr val="262626"/>
                </a:solidFill>
                <a:latin typeface="Calibri" pitchFamily="34" charset="0"/>
              </a:rPr>
              <a:t>The energy policy priorities in broad terms for SEE would appear as follows:</a:t>
            </a:r>
          </a:p>
          <a:p>
            <a:pPr lvl="1" algn="just"/>
            <a:r>
              <a:rPr lang="en-US" sz="1600" dirty="0">
                <a:solidFill>
                  <a:srgbClr val="262626"/>
                </a:solidFill>
                <a:latin typeface="Calibri" pitchFamily="34" charset="0"/>
              </a:rPr>
              <a:t>Further large scale development of </a:t>
            </a:r>
            <a:r>
              <a:rPr lang="en-US" sz="1600" b="1" dirty="0">
                <a:solidFill>
                  <a:srgbClr val="262626"/>
                </a:solidFill>
                <a:latin typeface="Calibri" pitchFamily="34" charset="0"/>
              </a:rPr>
              <a:t>coal and lignite resources </a:t>
            </a:r>
            <a:r>
              <a:rPr lang="en-US" sz="1600" dirty="0">
                <a:solidFill>
                  <a:srgbClr val="262626"/>
                </a:solidFill>
                <a:latin typeface="Calibri" pitchFamily="34" charset="0"/>
              </a:rPr>
              <a:t>without any real recourse CCS/CSU provisions and plans</a:t>
            </a:r>
          </a:p>
          <a:p>
            <a:pPr lvl="1" algn="just"/>
            <a:r>
              <a:rPr lang="en-US" sz="1600" dirty="0">
                <a:solidFill>
                  <a:srgbClr val="262626"/>
                </a:solidFill>
                <a:latin typeface="Calibri" pitchFamily="34" charset="0"/>
              </a:rPr>
              <a:t>Further development of </a:t>
            </a:r>
            <a:r>
              <a:rPr lang="en-US" sz="1600" b="1" dirty="0">
                <a:solidFill>
                  <a:srgbClr val="262626"/>
                </a:solidFill>
                <a:latin typeface="Calibri" pitchFamily="34" charset="0"/>
              </a:rPr>
              <a:t>electricity and gas interconnections in order to </a:t>
            </a:r>
            <a:r>
              <a:rPr lang="en-US" sz="1600" b="1" dirty="0" err="1">
                <a:solidFill>
                  <a:srgbClr val="262626"/>
                </a:solidFill>
                <a:latin typeface="Calibri" pitchFamily="34" charset="0"/>
              </a:rPr>
              <a:t>maximise</a:t>
            </a:r>
            <a:r>
              <a:rPr lang="en-US" sz="1600" b="1" dirty="0">
                <a:solidFill>
                  <a:srgbClr val="262626"/>
                </a:solidFill>
                <a:latin typeface="Calibri" pitchFamily="34" charset="0"/>
              </a:rPr>
              <a:t> cross border trade</a:t>
            </a:r>
          </a:p>
          <a:p>
            <a:pPr lvl="1" algn="just"/>
            <a:r>
              <a:rPr lang="en-US" sz="1600" dirty="0">
                <a:solidFill>
                  <a:srgbClr val="262626"/>
                </a:solidFill>
                <a:latin typeface="Calibri" pitchFamily="34" charset="0"/>
              </a:rPr>
              <a:t>Promotion of </a:t>
            </a:r>
            <a:r>
              <a:rPr lang="en-US" sz="1600" b="1" dirty="0">
                <a:solidFill>
                  <a:srgbClr val="262626"/>
                </a:solidFill>
                <a:latin typeface="Calibri" pitchFamily="34" charset="0"/>
              </a:rPr>
              <a:t>oil and gas exploration activities (onshore and offshore)</a:t>
            </a:r>
            <a:r>
              <a:rPr lang="en-US" sz="1600" dirty="0">
                <a:solidFill>
                  <a:srgbClr val="262626"/>
                </a:solidFill>
                <a:latin typeface="Calibri" pitchFamily="34" charset="0"/>
              </a:rPr>
              <a:t> aiming towards maximizing production in the mid- and long-term</a:t>
            </a:r>
          </a:p>
          <a:p>
            <a:pPr lvl="1" algn="just"/>
            <a:r>
              <a:rPr lang="en-US" sz="1600" dirty="0">
                <a:solidFill>
                  <a:srgbClr val="262626"/>
                </a:solidFill>
                <a:latin typeface="Calibri" pitchFamily="34" charset="0"/>
              </a:rPr>
              <a:t>Further development of </a:t>
            </a:r>
            <a:r>
              <a:rPr lang="en-US" sz="1600" b="1" dirty="0">
                <a:solidFill>
                  <a:srgbClr val="262626"/>
                </a:solidFill>
                <a:latin typeface="Calibri" pitchFamily="34" charset="0"/>
              </a:rPr>
              <a:t>renewables</a:t>
            </a:r>
            <a:r>
              <a:rPr lang="en-US" sz="1600" dirty="0">
                <a:solidFill>
                  <a:srgbClr val="262626"/>
                </a:solidFill>
                <a:latin typeface="Calibri" pitchFamily="34" charset="0"/>
              </a:rPr>
              <a:t> in all application areas (i.e. solar, wind, biomass, hydro and geothermal) without necessarily aiming to adhere to specific targets (set by the EU) </a:t>
            </a:r>
          </a:p>
          <a:p>
            <a:pPr lvl="1" algn="just"/>
            <a:r>
              <a:rPr lang="en-US" sz="1600" dirty="0">
                <a:solidFill>
                  <a:srgbClr val="262626"/>
                </a:solidFill>
                <a:latin typeface="Calibri" pitchFamily="34" charset="0"/>
              </a:rPr>
              <a:t>Promotion of </a:t>
            </a:r>
            <a:r>
              <a:rPr lang="en-US" sz="1600" b="1" dirty="0">
                <a:solidFill>
                  <a:srgbClr val="262626"/>
                </a:solidFill>
                <a:latin typeface="Calibri" pitchFamily="34" charset="0"/>
              </a:rPr>
              <a:t>energy efficiency</a:t>
            </a:r>
            <a:r>
              <a:rPr lang="en-US" sz="1600" dirty="0">
                <a:solidFill>
                  <a:srgbClr val="262626"/>
                </a:solidFill>
                <a:latin typeface="Calibri" pitchFamily="34" charset="0"/>
              </a:rPr>
              <a:t>, focusing primarily on the building sector, incentivized by EU and green fund financing facilities</a:t>
            </a:r>
          </a:p>
          <a:p>
            <a:pPr lvl="1" algn="just"/>
            <a:r>
              <a:rPr lang="en-US" sz="1600" b="1" dirty="0">
                <a:solidFill>
                  <a:srgbClr val="262626"/>
                </a:solidFill>
                <a:latin typeface="Calibri" pitchFamily="34" charset="0"/>
              </a:rPr>
              <a:t>Diversification</a:t>
            </a:r>
            <a:r>
              <a:rPr lang="en-US" sz="1600" dirty="0">
                <a:solidFill>
                  <a:srgbClr val="262626"/>
                </a:solidFill>
                <a:latin typeface="Calibri" pitchFamily="34" charset="0"/>
              </a:rPr>
              <a:t> of supply routes and suppliers in order to secure future gas supplies </a:t>
            </a:r>
          </a:p>
          <a:p>
            <a:pPr lvl="1" algn="just"/>
            <a:r>
              <a:rPr lang="en-US" sz="1600" dirty="0">
                <a:solidFill>
                  <a:srgbClr val="262626"/>
                </a:solidFill>
                <a:latin typeface="Calibri" pitchFamily="34" charset="0"/>
              </a:rPr>
              <a:t>Reduction of CO</a:t>
            </a:r>
            <a:r>
              <a:rPr lang="en-US" sz="1100" dirty="0">
                <a:solidFill>
                  <a:srgbClr val="262626"/>
                </a:solidFill>
                <a:latin typeface="Calibri" pitchFamily="34" charset="0"/>
              </a:rPr>
              <a:t>2</a:t>
            </a:r>
            <a:r>
              <a:rPr lang="en-US" sz="1600" dirty="0">
                <a:solidFill>
                  <a:srgbClr val="262626"/>
                </a:solidFill>
                <a:latin typeface="Calibri" pitchFamily="34" charset="0"/>
              </a:rPr>
              <a:t> emission levels (least of priorities)</a:t>
            </a:r>
            <a:endParaRPr lang="en-US"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7</a:t>
            </a:fld>
            <a:endParaRPr lang="en-US" dirty="0">
              <a:solidFill>
                <a:srgbClr val="000000"/>
              </a:solidFill>
            </a:endParaRPr>
          </a:p>
        </p:txBody>
      </p:sp>
      <p:pic>
        <p:nvPicPr>
          <p:cNvPr id="5"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79247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b="1" dirty="0">
                <a:latin typeface="Calibri" panose="020F0502020204030204" pitchFamily="34" charset="0"/>
              </a:rPr>
              <a:t>Key Regional Energy Issues </a:t>
            </a:r>
            <a:r>
              <a:rPr lang="el-GR" altLang="el-GR" dirty="0">
                <a:latin typeface="Calibri" panose="020F0502020204030204" pitchFamily="34" charset="0"/>
              </a:rPr>
              <a:t>–</a:t>
            </a:r>
            <a:r>
              <a:rPr lang="en-US" altLang="el-GR" dirty="0">
                <a:latin typeface="Calibri" panose="020F0502020204030204" pitchFamily="34" charset="0"/>
              </a:rPr>
              <a:t> </a:t>
            </a:r>
            <a:br>
              <a:rPr lang="en-US" altLang="el-GR" dirty="0">
                <a:latin typeface="Calibri" panose="020F0502020204030204" pitchFamily="34" charset="0"/>
              </a:rPr>
            </a:br>
            <a:r>
              <a:rPr lang="en-US" altLang="el-GR" dirty="0" err="1">
                <a:latin typeface="Calibri" panose="020F0502020204030204" pitchFamily="34" charset="0"/>
              </a:rPr>
              <a:t>Decarbonisation</a:t>
            </a:r>
            <a:r>
              <a:rPr lang="el-GR" altLang="el-GR" dirty="0">
                <a:latin typeface="Calibri" panose="020F0502020204030204" pitchFamily="34" charset="0"/>
              </a:rPr>
              <a:t> </a:t>
            </a:r>
            <a:r>
              <a:rPr lang="en-US" altLang="el-GR" dirty="0">
                <a:latin typeface="Calibri" panose="020F0502020204030204" pitchFamily="34" charset="0"/>
              </a:rPr>
              <a:t>in SE Europe</a:t>
            </a:r>
            <a:endParaRPr lang="el-GR" dirty="0">
              <a:latin typeface="Calibri" panose="020F0502020204030204" pitchFamily="34" charset="0"/>
            </a:endParaRPr>
          </a:p>
        </p:txBody>
      </p:sp>
      <p:sp>
        <p:nvSpPr>
          <p:cNvPr id="3" name="Θέση περιεχομένου 2"/>
          <p:cNvSpPr>
            <a:spLocks noGrp="1"/>
          </p:cNvSpPr>
          <p:nvPr>
            <p:ph idx="1"/>
          </p:nvPr>
        </p:nvSpPr>
        <p:spPr>
          <a:xfrm>
            <a:off x="467544" y="1412776"/>
            <a:ext cx="8229600" cy="5445224"/>
          </a:xfrm>
        </p:spPr>
        <p:txBody>
          <a:bodyPr/>
          <a:lstStyle/>
          <a:p>
            <a:pPr marL="0" indent="0" algn="just">
              <a:buNone/>
            </a:pPr>
            <a:r>
              <a:rPr lang="en-US" sz="2000" dirty="0">
                <a:latin typeface="Calibri" panose="020F0502020204030204" pitchFamily="34" charset="0"/>
              </a:rPr>
              <a:t>Challenges and Trends Towards SE Europe’s </a:t>
            </a:r>
            <a:r>
              <a:rPr lang="en-US" sz="2000" dirty="0" err="1">
                <a:latin typeface="Calibri" panose="020F0502020204030204" pitchFamily="34" charset="0"/>
              </a:rPr>
              <a:t>Decarbonisation</a:t>
            </a:r>
            <a:r>
              <a:rPr lang="en-US" sz="2000" dirty="0">
                <a:latin typeface="Calibri" panose="020F0502020204030204" pitchFamily="34" charset="0"/>
              </a:rPr>
              <a:t>:</a:t>
            </a:r>
            <a:endParaRPr lang="el-GR" sz="2000" dirty="0">
              <a:latin typeface="Calibri" panose="020F0502020204030204" pitchFamily="34" charset="0"/>
            </a:endParaRPr>
          </a:p>
          <a:p>
            <a:pPr algn="just"/>
            <a:r>
              <a:rPr lang="en-US" sz="1800" dirty="0">
                <a:latin typeface="Calibri" panose="020F0502020204030204" pitchFamily="34" charset="0"/>
              </a:rPr>
              <a:t>The </a:t>
            </a:r>
            <a:r>
              <a:rPr lang="en-US" sz="1800" b="1" dirty="0">
                <a:latin typeface="Calibri" panose="020F0502020204030204" pitchFamily="34" charset="0"/>
              </a:rPr>
              <a:t>coal predicament </a:t>
            </a:r>
            <a:r>
              <a:rPr lang="en-US" sz="1800" dirty="0">
                <a:latin typeface="Calibri" panose="020F0502020204030204" pitchFamily="34" charset="0"/>
              </a:rPr>
              <a:t>of SE Europe – the region’s great dependence on coal-fired power generation vs GHG reduction targets </a:t>
            </a:r>
          </a:p>
          <a:p>
            <a:pPr lvl="1" algn="just"/>
            <a:r>
              <a:rPr lang="en-US" sz="1600" dirty="0">
                <a:latin typeface="Calibri" panose="020F0502020204030204" pitchFamily="34" charset="0"/>
              </a:rPr>
              <a:t>According to IENE estimates, the </a:t>
            </a:r>
            <a:r>
              <a:rPr lang="en-US" sz="1600" b="1" dirty="0">
                <a:latin typeface="Calibri" panose="020F0502020204030204" pitchFamily="34" charset="0"/>
              </a:rPr>
              <a:t>share of solid fuels to power generation </a:t>
            </a:r>
            <a:r>
              <a:rPr lang="en-US" sz="1600" dirty="0">
                <a:latin typeface="Calibri" panose="020F0502020204030204" pitchFamily="34" charset="0"/>
              </a:rPr>
              <a:t>is anticipated to </a:t>
            </a:r>
            <a:r>
              <a:rPr lang="en-US" sz="1600" b="1" dirty="0">
                <a:latin typeface="Calibri" panose="020F0502020204030204" pitchFamily="34" charset="0"/>
              </a:rPr>
              <a:t>increase steadily </a:t>
            </a:r>
            <a:r>
              <a:rPr lang="en-US" sz="1600" dirty="0">
                <a:latin typeface="Calibri" panose="020F0502020204030204" pitchFamily="34" charset="0"/>
              </a:rPr>
              <a:t>in several countries of the region (most notably in Serbia, Kosovo, Croatia, Bosnia and Herzegovina, Montenegro and Turkey) over the next 10-15 years, as they will struggle to meet increased demand. </a:t>
            </a:r>
          </a:p>
          <a:p>
            <a:pPr lvl="1" algn="just"/>
            <a:r>
              <a:rPr lang="en-US" sz="1600" b="1" dirty="0">
                <a:latin typeface="Calibri" panose="020F0502020204030204" pitchFamily="34" charset="0"/>
              </a:rPr>
              <a:t>FYROM and Serbia are the second most coal dependent countries after Kosovo at regional level</a:t>
            </a:r>
            <a:r>
              <a:rPr lang="en-US" sz="1600" dirty="0">
                <a:latin typeface="Calibri" panose="020F0502020204030204" pitchFamily="34" charset="0"/>
              </a:rPr>
              <a:t>, while future proposed lignite-based coal-fired power plants in Bosnia and Herzegovina and Serbia would not be in line with EU climate targets, and thus could downgrade the solar PV, wind, hydropower, and biomass opportunities.</a:t>
            </a:r>
          </a:p>
          <a:p>
            <a:pPr lvl="1" algn="just"/>
            <a:r>
              <a:rPr lang="en-US" sz="1600" b="1" dirty="0">
                <a:latin typeface="Calibri" panose="020F0502020204030204" pitchFamily="34" charset="0"/>
              </a:rPr>
              <a:t>Effective climate change policies in SE Europe have not been implemented so far</a:t>
            </a:r>
            <a:r>
              <a:rPr lang="en-US" sz="1600" dirty="0">
                <a:latin typeface="Calibri" panose="020F0502020204030204" pitchFamily="34" charset="0"/>
              </a:rPr>
              <a:t>, but there is still room for change in order to avoid becoming further “locked in” the use of fossil fuels. </a:t>
            </a:r>
          </a:p>
          <a:p>
            <a:pPr lvl="1" algn="just"/>
            <a:r>
              <a:rPr lang="en-US" sz="1600" dirty="0">
                <a:latin typeface="Calibri" panose="020F0502020204030204" pitchFamily="34" charset="0"/>
              </a:rPr>
              <a:t>In SE Europe, </a:t>
            </a:r>
            <a:r>
              <a:rPr lang="en-US" sz="1600" b="1" dirty="0">
                <a:latin typeface="Calibri" panose="020F0502020204030204" pitchFamily="34" charset="0"/>
              </a:rPr>
              <a:t>economic development</a:t>
            </a:r>
            <a:r>
              <a:rPr lang="en-US" sz="1600" dirty="0">
                <a:latin typeface="Calibri" panose="020F0502020204030204" pitchFamily="34" charset="0"/>
              </a:rPr>
              <a:t>, largely based on the utilization of indigenous lignite/coal resources, </a:t>
            </a:r>
            <a:r>
              <a:rPr lang="en-US" sz="1600" b="1" dirty="0">
                <a:latin typeface="Calibri" panose="020F0502020204030204" pitchFamily="34" charset="0"/>
              </a:rPr>
              <a:t>will have to be reconciled with COP 21 commitments</a:t>
            </a:r>
            <a:r>
              <a:rPr lang="en-US" sz="1600" dirty="0">
                <a:latin typeface="Calibri" panose="020F0502020204030204" pitchFamily="34" charset="0"/>
              </a:rPr>
              <a:t>. Therefore, the planning of clean-cut and compatible long-term energy and economic strategies becomes a real challenge. </a:t>
            </a:r>
          </a:p>
          <a:p>
            <a:pPr lvl="2" algn="just"/>
            <a:r>
              <a:rPr lang="en-US" sz="1600" dirty="0">
                <a:latin typeface="Calibri" panose="020F0502020204030204" pitchFamily="34" charset="0"/>
              </a:rPr>
              <a:t>A lot more analytical and assessment work (e.g. examine CCS/CCU options) needs to be undertaken before introducing realistic policies for </a:t>
            </a:r>
            <a:r>
              <a:rPr lang="en-US" sz="1600" dirty="0" err="1">
                <a:latin typeface="Calibri" panose="020F0502020204030204" pitchFamily="34" charset="0"/>
              </a:rPr>
              <a:t>decarbonisation</a:t>
            </a:r>
            <a:r>
              <a:rPr lang="en-US" sz="1600" dirty="0">
                <a:latin typeface="Calibri" panose="020F0502020204030204" pitchFamily="34" charset="0"/>
              </a:rPr>
              <a:t>.</a:t>
            </a:r>
          </a:p>
          <a:p>
            <a:pPr marL="457200" lvl="1" indent="0" algn="just">
              <a:buNone/>
            </a:pPr>
            <a:endParaRPr lang="en-US" sz="1800" dirty="0">
              <a:latin typeface="Calibri" panose="020F0502020204030204" pitchFamily="34" charset="0"/>
            </a:endParaRPr>
          </a:p>
          <a:p>
            <a:endParaRPr lang="en-US" sz="1800" dirty="0">
              <a:latin typeface="Calibri" panose="020F0502020204030204" pitchFamily="34" charset="0"/>
            </a:endParaRPr>
          </a:p>
          <a:p>
            <a:pPr lvl="1"/>
            <a:endParaRPr lang="el-GR" sz="1800" dirty="0">
              <a:latin typeface="Calibri" panose="020F0502020204030204" pitchFamily="34" charset="0"/>
            </a:endParaRPr>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644282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latin typeface="Calibri" panose="020F0502020204030204" pitchFamily="34" charset="0"/>
              </a:rPr>
              <a:t>Coal Plants in SEE Countries (as of January 2018) (MW)</a:t>
            </a:r>
            <a:endParaRPr lang="el-GR" dirty="0">
              <a:latin typeface="Calibri" panose="020F0502020204030204" pitchFamily="34" charset="0"/>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5">
            <a:extLst>
              <a:ext uri="{FF2B5EF4-FFF2-40B4-BE49-F238E27FC236}">
                <a16:creationId xmlns:a16="http://schemas.microsoft.com/office/drawing/2014/main" xmlns="" id="{91F543EF-B8F6-4A4E-B7CC-AA32B1F86A26}"/>
              </a:ext>
            </a:extLst>
          </p:cNvPr>
          <p:cNvSpPr txBox="1">
            <a:spLocks noChangeArrowheads="1"/>
          </p:cNvSpPr>
          <p:nvPr/>
        </p:nvSpPr>
        <p:spPr bwMode="auto">
          <a:xfrm>
            <a:off x="1403648" y="6097355"/>
            <a:ext cx="65436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hangingPunct="0">
              <a:defRPr>
                <a:solidFill>
                  <a:schemeClr val="tx1"/>
                </a:solidFill>
                <a:latin typeface="Arial" charset="0"/>
              </a:defRPr>
            </a:lvl6pPr>
            <a:lvl7pPr eaLnBrk="0" hangingPunct="0">
              <a:defRPr>
                <a:solidFill>
                  <a:schemeClr val="tx1"/>
                </a:solidFill>
                <a:latin typeface="Arial" charset="0"/>
              </a:defRPr>
            </a:lvl7pPr>
            <a:lvl8pPr eaLnBrk="0" hangingPunct="0">
              <a:defRPr>
                <a:solidFill>
                  <a:schemeClr val="tx1"/>
                </a:solidFill>
                <a:latin typeface="Arial" charset="0"/>
              </a:defRPr>
            </a:lvl8pPr>
            <a:lvl9pPr eaLnBrk="0" hangingPunct="0">
              <a:defRPr>
                <a:solidFill>
                  <a:schemeClr val="tx1"/>
                </a:solidFill>
                <a:latin typeface="Arial" charset="0"/>
              </a:defRPr>
            </a:lvl9pPr>
          </a:lstStyle>
          <a:p>
            <a:pPr algn="ctr"/>
            <a:r>
              <a:rPr lang="en-US" altLang="el-GR" sz="1200" dirty="0">
                <a:latin typeface="Calibri" panose="020F0502020204030204" pitchFamily="34" charset="0"/>
              </a:rPr>
              <a:t> Sources: </a:t>
            </a:r>
            <a:r>
              <a:rPr lang="en-US" altLang="el-GR" sz="1200" dirty="0" err="1">
                <a:latin typeface="Calibri" panose="020F0502020204030204" pitchFamily="34" charset="0"/>
              </a:rPr>
              <a:t>Endcoal</a:t>
            </a:r>
            <a:r>
              <a:rPr lang="en-US" altLang="el-GR" sz="1200" dirty="0">
                <a:latin typeface="Calibri" panose="020F0502020204030204" pitchFamily="34" charset="0"/>
              </a:rPr>
              <a:t>, IENE</a:t>
            </a:r>
            <a:endParaRPr lang="el-GR" altLang="el-GR" sz="1200" dirty="0">
              <a:latin typeface="Calibri" panose="020F0502020204030204" pitchFamily="34" charset="0"/>
            </a:endParaRPr>
          </a:p>
        </p:txBody>
      </p:sp>
      <p:pic>
        <p:nvPicPr>
          <p:cNvPr id="3" name="Εικόνα 2">
            <a:extLst>
              <a:ext uri="{FF2B5EF4-FFF2-40B4-BE49-F238E27FC236}">
                <a16:creationId xmlns:a16="http://schemas.microsoft.com/office/drawing/2014/main" xmlns="" id="{87E7B0AE-9454-4903-9540-40E16551D95D}"/>
              </a:ext>
            </a:extLst>
          </p:cNvPr>
          <p:cNvPicPr>
            <a:picLocks noChangeAspect="1"/>
          </p:cNvPicPr>
          <p:nvPr/>
        </p:nvPicPr>
        <p:blipFill rotWithShape="1">
          <a:blip r:embed="rId4"/>
          <a:srcRect l="26480" t="33202" r="26480" b="40084"/>
          <a:stretch/>
        </p:blipFill>
        <p:spPr>
          <a:xfrm>
            <a:off x="336271" y="1812154"/>
            <a:ext cx="8678428" cy="3942993"/>
          </a:xfrm>
          <a:prstGeom prst="rect">
            <a:avLst/>
          </a:prstGeom>
        </p:spPr>
      </p:pic>
      <p:sp>
        <p:nvSpPr>
          <p:cNvPr id="4" name="TextBox 3">
            <a:extLst>
              <a:ext uri="{FF2B5EF4-FFF2-40B4-BE49-F238E27FC236}">
                <a16:creationId xmlns:a16="http://schemas.microsoft.com/office/drawing/2014/main" xmlns="" id="{924E23A1-8F49-47DA-A645-F23FC1BA3B71}"/>
              </a:ext>
            </a:extLst>
          </p:cNvPr>
          <p:cNvSpPr txBox="1"/>
          <p:nvPr/>
        </p:nvSpPr>
        <p:spPr>
          <a:xfrm>
            <a:off x="467544" y="5755147"/>
            <a:ext cx="2592288" cy="261610"/>
          </a:xfrm>
          <a:prstGeom prst="rect">
            <a:avLst/>
          </a:prstGeom>
          <a:noFill/>
        </p:spPr>
        <p:txBody>
          <a:bodyPr wrap="square" rtlCol="0">
            <a:spAutoFit/>
          </a:bodyPr>
          <a:lstStyle/>
          <a:p>
            <a:r>
              <a:rPr lang="en-US" sz="1100" u="sng" dirty="0">
                <a:latin typeface="Calibri" panose="020F0502020204030204" pitchFamily="34" charset="0"/>
                <a:cs typeface="Calibri" panose="020F0502020204030204" pitchFamily="34" charset="0"/>
              </a:rPr>
              <a:t>Note:</a:t>
            </a:r>
            <a:r>
              <a:rPr lang="en-US" sz="1100" dirty="0">
                <a:latin typeface="Calibri" panose="020F0502020204030204" pitchFamily="34" charset="0"/>
                <a:cs typeface="Calibri" panose="020F0502020204030204" pitchFamily="34" charset="0"/>
              </a:rPr>
              <a:t> Includes units of 30 MW and larger</a:t>
            </a:r>
            <a:endParaRPr lang="el-GR"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3430817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theme/theme1.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5944</TotalTime>
  <Words>1472</Words>
  <Application>Microsoft Office PowerPoint</Application>
  <PresentationFormat>Προβολή στην οθόνη (4:3)</PresentationFormat>
  <Paragraphs>213</Paragraphs>
  <Slides>16</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Presentation</vt:lpstr>
      <vt:lpstr>Διαφάνεια 1</vt:lpstr>
      <vt:lpstr>The SE European Region Defined</vt:lpstr>
      <vt:lpstr>Key Regional Energy Issues</vt:lpstr>
      <vt:lpstr>Energy Market Integration and Transition in SE Europe (I)</vt:lpstr>
      <vt:lpstr>Energy Market Integration and Transition in SE Europe (II)</vt:lpstr>
      <vt:lpstr>EU Energy Policy Framework (by 2020, 2030 and 2050)</vt:lpstr>
      <vt:lpstr>EU Energy Policy Framework: How Does This  Stand for SE Europe?</vt:lpstr>
      <vt:lpstr>Key Regional Energy Issues –  Decarbonisation in SE Europe</vt:lpstr>
      <vt:lpstr>Coal Plants in SEE Countries (as of January 2018) (MW)</vt:lpstr>
      <vt:lpstr>Installed RES Capacity (MW) in SE Europe (2016)</vt:lpstr>
      <vt:lpstr>CO2 emissions in SE Europe over 1990-2015</vt:lpstr>
      <vt:lpstr>Total GHG Emissions (Mt of CO2 eq.) in SE Europe  over 2005-2050</vt:lpstr>
      <vt:lpstr>SEE Energy Investment Outlook 2016-2025</vt:lpstr>
      <vt:lpstr>Findings of SEE Energy Investment Outlook  2016-2025 per country</vt:lpstr>
      <vt:lpstr>Findings of SEE Energy Investment Outlook  2016-2025 per sector</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760</cp:revision>
  <cp:lastPrinted>2018-06-01T15:19:32Z</cp:lastPrinted>
  <dcterms:created xsi:type="dcterms:W3CDTF">2016-06-20T09:09:49Z</dcterms:created>
  <dcterms:modified xsi:type="dcterms:W3CDTF">2019-01-21T14:44:24Z</dcterms:modified>
</cp:coreProperties>
</file>